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fntdata" ContentType="application/x-fontdata"/>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3"/>
  </p:notesMasterIdLst>
  <p:handoutMasterIdLst>
    <p:handoutMasterId r:id="rId14"/>
  </p:handoutMasterIdLst>
  <p:sldIdLst>
    <p:sldId id="258" r:id="rId2"/>
    <p:sldId id="259" r:id="rId3"/>
    <p:sldId id="260" r:id="rId4"/>
    <p:sldId id="261" r:id="rId5"/>
    <p:sldId id="262" r:id="rId6"/>
    <p:sldId id="263" r:id="rId7"/>
    <p:sldId id="264" r:id="rId8"/>
    <p:sldId id="266" r:id="rId9"/>
    <p:sldId id="265" r:id="rId10"/>
    <p:sldId id="267" r:id="rId11"/>
    <p:sldId id="268" r:id="rId12"/>
  </p:sldIdLst>
  <p:sldSz cx="9144000" cy="6858000" type="screen4x3"/>
  <p:notesSz cx="6858000" cy="9144000"/>
  <p:embeddedFontLst>
    <p:embeddedFont>
      <p:font typeface="Calibri" pitchFamily="34" charset="0"/>
      <p:regular r:id="rId15"/>
      <p:bold r:id="rId16"/>
      <p:italic r:id="rId17"/>
      <p:boldItalic r:id="rId18"/>
    </p:embeddedFont>
    <p:embeddedFont>
      <p:font typeface="Amienne" pitchFamily="82" charset="0"/>
      <p:regular r:id="rId19"/>
      <p:bold r:id="rId2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34F6"/>
    <a:srgbClr val="5E9C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6250" autoAdjust="0"/>
    <p:restoredTop sz="94660" autoAdjust="0"/>
  </p:normalViewPr>
  <p:slideViewPr>
    <p:cSldViewPr>
      <p:cViewPr varScale="1">
        <p:scale>
          <a:sx n="75" d="100"/>
          <a:sy n="75" d="100"/>
        </p:scale>
        <p:origin x="-1002"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25" d="100"/>
        <a:sy n="125" d="100"/>
      </p:scale>
      <p:origin x="0" y="6000"/>
    </p:cViewPr>
  </p:sorterViewPr>
  <p:notesViewPr>
    <p:cSldViewPr>
      <p:cViewPr varScale="1">
        <p:scale>
          <a:sx n="70" d="100"/>
          <a:sy n="70" d="100"/>
        </p:scale>
        <p:origin x="-281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A8ACFC-3310-43B3-A8FC-FFF170506638}" type="datetimeFigureOut">
              <a:rPr lang="en-US" smtClean="0"/>
              <a:t>15/12/2012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233FEC-30FF-443E-9273-C56E84D94090}" type="slidenum">
              <a:rPr lang="en-US" smtClean="0"/>
              <a:t>‹#›</a:t>
            </a:fld>
            <a:endParaRPr lang="en-US"/>
          </a:p>
        </p:txBody>
      </p:sp>
    </p:spTree>
    <p:extLst>
      <p:ext uri="{BB962C8B-B14F-4D97-AF65-F5344CB8AC3E}">
        <p14:creationId xmlns:p14="http://schemas.microsoft.com/office/powerpoint/2010/main" val="263077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DA7448-DD61-479C-8B02-0DA171FFEB5E}" type="datetimeFigureOut">
              <a:rPr lang="en-US" smtClean="0"/>
              <a:t>15/12/2012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1EC35E-D594-47C5-B888-DC8EFFE26B85}" type="slidenum">
              <a:rPr lang="en-US" smtClean="0"/>
              <a:t>‹#›</a:t>
            </a:fld>
            <a:endParaRPr lang="en-US"/>
          </a:p>
        </p:txBody>
      </p:sp>
    </p:spTree>
    <p:extLst>
      <p:ext uri="{BB962C8B-B14F-4D97-AF65-F5344CB8AC3E}">
        <p14:creationId xmlns:p14="http://schemas.microsoft.com/office/powerpoint/2010/main" val="794868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1EC35E-D594-47C5-B888-DC8EFFE26B85}" type="slidenum">
              <a:rPr lang="en-US" smtClean="0"/>
              <a:t>1</a:t>
            </a:fld>
            <a:endParaRPr lang="en-US"/>
          </a:p>
        </p:txBody>
      </p:sp>
    </p:spTree>
    <p:extLst>
      <p:ext uri="{BB962C8B-B14F-4D97-AF65-F5344CB8AC3E}">
        <p14:creationId xmlns:p14="http://schemas.microsoft.com/office/powerpoint/2010/main" val="1970465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1EC35E-D594-47C5-B888-DC8EFFE26B85}" type="slidenum">
              <a:rPr lang="en-US" smtClean="0"/>
              <a:t>10</a:t>
            </a:fld>
            <a:endParaRPr lang="en-US"/>
          </a:p>
        </p:txBody>
      </p:sp>
    </p:spTree>
    <p:extLst>
      <p:ext uri="{BB962C8B-B14F-4D97-AF65-F5344CB8AC3E}">
        <p14:creationId xmlns:p14="http://schemas.microsoft.com/office/powerpoint/2010/main" val="1963778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1EC35E-D594-47C5-B888-DC8EFFE26B85}" type="slidenum">
              <a:rPr lang="en-US" smtClean="0"/>
              <a:t>11</a:t>
            </a:fld>
            <a:endParaRPr lang="en-US"/>
          </a:p>
        </p:txBody>
      </p:sp>
    </p:spTree>
    <p:extLst>
      <p:ext uri="{BB962C8B-B14F-4D97-AF65-F5344CB8AC3E}">
        <p14:creationId xmlns:p14="http://schemas.microsoft.com/office/powerpoint/2010/main" val="1963778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1EC35E-D594-47C5-B888-DC8EFFE26B85}" type="slidenum">
              <a:rPr lang="en-US" smtClean="0"/>
              <a:t>2</a:t>
            </a:fld>
            <a:endParaRPr lang="en-US"/>
          </a:p>
        </p:txBody>
      </p:sp>
    </p:spTree>
    <p:extLst>
      <p:ext uri="{BB962C8B-B14F-4D97-AF65-F5344CB8AC3E}">
        <p14:creationId xmlns:p14="http://schemas.microsoft.com/office/powerpoint/2010/main" val="2726700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1EC35E-D594-47C5-B888-DC8EFFE26B85}" type="slidenum">
              <a:rPr lang="en-US" smtClean="0"/>
              <a:t>3</a:t>
            </a:fld>
            <a:endParaRPr lang="en-US"/>
          </a:p>
        </p:txBody>
      </p:sp>
    </p:spTree>
    <p:extLst>
      <p:ext uri="{BB962C8B-B14F-4D97-AF65-F5344CB8AC3E}">
        <p14:creationId xmlns:p14="http://schemas.microsoft.com/office/powerpoint/2010/main" val="2726700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1EC35E-D594-47C5-B888-DC8EFFE26B85}" type="slidenum">
              <a:rPr lang="en-US" smtClean="0"/>
              <a:t>4</a:t>
            </a:fld>
            <a:endParaRPr lang="en-US"/>
          </a:p>
        </p:txBody>
      </p:sp>
    </p:spTree>
    <p:extLst>
      <p:ext uri="{BB962C8B-B14F-4D97-AF65-F5344CB8AC3E}">
        <p14:creationId xmlns:p14="http://schemas.microsoft.com/office/powerpoint/2010/main" val="2726700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1EC35E-D594-47C5-B888-DC8EFFE26B85}" type="slidenum">
              <a:rPr lang="en-US" smtClean="0"/>
              <a:t>5</a:t>
            </a:fld>
            <a:endParaRPr lang="en-US"/>
          </a:p>
        </p:txBody>
      </p:sp>
    </p:spTree>
    <p:extLst>
      <p:ext uri="{BB962C8B-B14F-4D97-AF65-F5344CB8AC3E}">
        <p14:creationId xmlns:p14="http://schemas.microsoft.com/office/powerpoint/2010/main" val="1935942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1EC35E-D594-47C5-B888-DC8EFFE26B85}" type="slidenum">
              <a:rPr lang="en-US" smtClean="0"/>
              <a:t>6</a:t>
            </a:fld>
            <a:endParaRPr lang="en-US"/>
          </a:p>
        </p:txBody>
      </p:sp>
    </p:spTree>
    <p:extLst>
      <p:ext uri="{BB962C8B-B14F-4D97-AF65-F5344CB8AC3E}">
        <p14:creationId xmlns:p14="http://schemas.microsoft.com/office/powerpoint/2010/main" val="1935942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1EC35E-D594-47C5-B888-DC8EFFE26B85}" type="slidenum">
              <a:rPr lang="en-US" smtClean="0"/>
              <a:t>7</a:t>
            </a:fld>
            <a:endParaRPr lang="en-US"/>
          </a:p>
        </p:txBody>
      </p:sp>
    </p:spTree>
    <p:extLst>
      <p:ext uri="{BB962C8B-B14F-4D97-AF65-F5344CB8AC3E}">
        <p14:creationId xmlns:p14="http://schemas.microsoft.com/office/powerpoint/2010/main" val="1935942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1EC35E-D594-47C5-B888-DC8EFFE26B85}" type="slidenum">
              <a:rPr lang="en-US" smtClean="0"/>
              <a:t>8</a:t>
            </a:fld>
            <a:endParaRPr lang="en-US"/>
          </a:p>
        </p:txBody>
      </p:sp>
    </p:spTree>
    <p:extLst>
      <p:ext uri="{BB962C8B-B14F-4D97-AF65-F5344CB8AC3E}">
        <p14:creationId xmlns:p14="http://schemas.microsoft.com/office/powerpoint/2010/main" val="1935942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1EC35E-D594-47C5-B888-DC8EFFE26B85}" type="slidenum">
              <a:rPr lang="en-US" smtClean="0"/>
              <a:t>9</a:t>
            </a:fld>
            <a:endParaRPr lang="en-US"/>
          </a:p>
        </p:txBody>
      </p:sp>
    </p:spTree>
    <p:extLst>
      <p:ext uri="{BB962C8B-B14F-4D97-AF65-F5344CB8AC3E}">
        <p14:creationId xmlns:p14="http://schemas.microsoft.com/office/powerpoint/2010/main" val="1963778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AB4475-A5B9-4742-B8E0-E754B5EB19DC}" type="datetime1">
              <a:rPr lang="en-US" smtClean="0"/>
              <a:t>15/12/2012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557DD-BFF2-4343-BCF6-159C6C9081F9}" type="slidenum">
              <a:rPr lang="en-US" smtClean="0"/>
              <a:t>‹#›</a:t>
            </a:fld>
            <a:endParaRPr lang="en-US"/>
          </a:p>
        </p:txBody>
      </p:sp>
    </p:spTree>
    <p:extLst>
      <p:ext uri="{BB962C8B-B14F-4D97-AF65-F5344CB8AC3E}">
        <p14:creationId xmlns:p14="http://schemas.microsoft.com/office/powerpoint/2010/main" val="856312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Master 2">
    <p:spTree>
      <p:nvGrpSpPr>
        <p:cNvPr id="1" name=""/>
        <p:cNvGrpSpPr/>
        <p:nvPr/>
      </p:nvGrpSpPr>
      <p:grpSpPr>
        <a:xfrm>
          <a:off x="0" y="0"/>
          <a:ext cx="0" cy="0"/>
          <a:chOff x="0" y="0"/>
          <a:chExt cx="0" cy="0"/>
        </a:xfrm>
      </p:grpSpPr>
      <p:sp>
        <p:nvSpPr>
          <p:cNvPr id="18" name="TextBox 17"/>
          <p:cNvSpPr txBox="1"/>
          <p:nvPr userDrawn="1"/>
        </p:nvSpPr>
        <p:spPr>
          <a:xfrm>
            <a:off x="-12265" y="-12527"/>
            <a:ext cx="7270628" cy="461665"/>
          </a:xfrm>
          <a:prstGeom prst="rect">
            <a:avLst/>
          </a:prstGeom>
          <a:solidFill>
            <a:schemeClr val="tx2">
              <a:lumMod val="60000"/>
              <a:lumOff val="40000"/>
            </a:schemeClr>
          </a:solidFill>
        </p:spPr>
        <p:txBody>
          <a:bodyPr wrap="square" rtlCol="0">
            <a:spAutoFit/>
          </a:bodyPr>
          <a:lstStyle/>
          <a:p>
            <a:pPr algn="ctr"/>
            <a:r>
              <a:rPr lang="en-US" sz="2400" b="1" baseline="0" dirty="0" smtClean="0">
                <a:solidFill>
                  <a:schemeClr val="bg1"/>
                </a:solidFill>
                <a:latin typeface="+mj-lt"/>
              </a:rPr>
              <a:t>Chapter 7: Trajectory Generation</a:t>
            </a:r>
          </a:p>
        </p:txBody>
      </p:sp>
      <p:pic>
        <p:nvPicPr>
          <p:cNvPr id="1026" name="Picture 2" descr="C:\Users\Nidal\Downloads\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641995" y="6301740"/>
            <a:ext cx="502005" cy="55778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152400" y="449139"/>
            <a:ext cx="8991600" cy="646331"/>
          </a:xfrm>
        </p:spPr>
        <p:txBody>
          <a:bodyPr>
            <a:normAutofit/>
          </a:bodyPr>
          <a:lstStyle>
            <a:lvl1pPr algn="l">
              <a:defRPr sz="3600" u="sng" baseline="0"/>
            </a:lvl1pPr>
          </a:lstStyle>
          <a:p>
            <a:r>
              <a:rPr lang="en-US" dirty="0" smtClean="0"/>
              <a:t>Click to add title</a:t>
            </a:r>
            <a:endParaRPr lang="en-US" dirty="0"/>
          </a:p>
        </p:txBody>
      </p:sp>
      <p:sp>
        <p:nvSpPr>
          <p:cNvPr id="3" name="Content Placeholder 2"/>
          <p:cNvSpPr>
            <a:spLocks noGrp="1"/>
          </p:cNvSpPr>
          <p:nvPr>
            <p:ph idx="1"/>
          </p:nvPr>
        </p:nvSpPr>
        <p:spPr>
          <a:xfrm>
            <a:off x="0" y="990600"/>
            <a:ext cx="9067800" cy="5562600"/>
          </a:xfrm>
        </p:spPr>
        <p:txBody>
          <a:bodyPr/>
          <a:lstStyle>
            <a:lvl1pPr algn="just">
              <a:tabLst>
                <a:tab pos="344488" algn="l"/>
              </a:tabLst>
              <a:defRPr sz="2800"/>
            </a:lvl1pPr>
            <a:lvl2pPr algn="just">
              <a:defRPr sz="2400"/>
            </a:lvl2pPr>
            <a:lvl3pPr algn="just">
              <a:defRPr sz="2000"/>
            </a:lvl3pPr>
            <a:lvl4pPr algn="just">
              <a:defRPr sz="1800"/>
            </a:lvl4pPr>
            <a:lvl5pPr algn="just">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087560" y="457200"/>
            <a:ext cx="973220" cy="571500"/>
          </a:xfrm>
        </p:spPr>
        <p:txBody>
          <a:bodyPr/>
          <a:lstStyle>
            <a:lvl1pPr>
              <a:defRPr>
                <a:solidFill>
                  <a:schemeClr val="tx1"/>
                </a:solidFill>
              </a:defRPr>
            </a:lvl1pPr>
          </a:lstStyle>
          <a:p>
            <a:pPr algn="r" rtl="1"/>
            <a:fld id="{FD4AFAD7-FC51-409E-B806-85D01C126EC6}" type="datetime1">
              <a:rPr lang="en-US" smtClean="0"/>
              <a:t>15/12/2012</a:t>
            </a:fld>
            <a:endParaRPr lang="en-US" dirty="0"/>
          </a:p>
        </p:txBody>
      </p:sp>
      <p:sp>
        <p:nvSpPr>
          <p:cNvPr id="6" name="Slide Number Placeholder 5"/>
          <p:cNvSpPr>
            <a:spLocks noGrp="1"/>
          </p:cNvSpPr>
          <p:nvPr>
            <p:ph type="sldNum" sz="quarter" idx="12"/>
          </p:nvPr>
        </p:nvSpPr>
        <p:spPr>
          <a:xfrm>
            <a:off x="8568690" y="5790074"/>
            <a:ext cx="533400" cy="276999"/>
          </a:xfrm>
          <a:solidFill>
            <a:schemeClr val="tx2">
              <a:lumMod val="40000"/>
              <a:lumOff val="60000"/>
            </a:schemeClr>
          </a:solidFill>
        </p:spPr>
        <p:txBody>
          <a:bodyPr>
            <a:spAutoFit/>
          </a:bodyPr>
          <a:lstStyle>
            <a:lvl1pPr algn="ctr">
              <a:defRPr>
                <a:solidFill>
                  <a:schemeClr val="tx1"/>
                </a:solidFill>
              </a:defRPr>
            </a:lvl1pPr>
          </a:lstStyle>
          <a:p>
            <a:fld id="{6F8557DD-BFF2-4343-BCF6-159C6C9081F9}" type="slidenum">
              <a:rPr lang="en-US" smtClean="0"/>
              <a:pPr/>
              <a:t>‹#›</a:t>
            </a:fld>
            <a:endParaRPr lang="en-US" dirty="0"/>
          </a:p>
        </p:txBody>
      </p:sp>
      <p:pic>
        <p:nvPicPr>
          <p:cNvPr id="1027" name="Picture 3" descr="C:\Users\Nidal\Desktop\Robotics\Download\temp\site-name-bg.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973214" y="6301740"/>
            <a:ext cx="1668780" cy="55626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userDrawn="1"/>
        </p:nvSpPr>
        <p:spPr>
          <a:xfrm>
            <a:off x="-12265" y="6553200"/>
            <a:ext cx="6985479" cy="338554"/>
          </a:xfrm>
          <a:prstGeom prst="rect">
            <a:avLst/>
          </a:prstGeom>
          <a:noFill/>
        </p:spPr>
        <p:txBody>
          <a:bodyPr wrap="square" rtlCol="0">
            <a:spAutoFit/>
          </a:bodyPr>
          <a:lstStyle/>
          <a:p>
            <a:pPr algn="ctr"/>
            <a:r>
              <a:rPr lang="en-US" sz="1600" b="1" dirty="0" smtClean="0"/>
              <a:t>Faculty</a:t>
            </a:r>
            <a:r>
              <a:rPr lang="en-US" sz="1600" b="1" baseline="0" dirty="0" smtClean="0"/>
              <a:t> of Engineering - </a:t>
            </a:r>
            <a:r>
              <a:rPr lang="en-US" sz="1600" b="1" baseline="0" dirty="0" smtClean="0">
                <a:solidFill>
                  <a:srgbClr val="002060"/>
                </a:solidFill>
              </a:rPr>
              <a:t>M</a:t>
            </a:r>
            <a:r>
              <a:rPr lang="en-US" sz="1600" b="1" dirty="0" smtClean="0">
                <a:solidFill>
                  <a:srgbClr val="002060"/>
                </a:solidFill>
              </a:rPr>
              <a:t>echanical</a:t>
            </a:r>
            <a:r>
              <a:rPr lang="en-US" sz="1600" b="1" baseline="0" dirty="0" smtClean="0">
                <a:solidFill>
                  <a:srgbClr val="002060"/>
                </a:solidFill>
              </a:rPr>
              <a:t> Engineering Department </a:t>
            </a:r>
          </a:p>
        </p:txBody>
      </p:sp>
      <p:cxnSp>
        <p:nvCxnSpPr>
          <p:cNvPr id="10" name="Straight Connector 9"/>
          <p:cNvCxnSpPr/>
          <p:nvPr userDrawn="1"/>
        </p:nvCxnSpPr>
        <p:spPr>
          <a:xfrm>
            <a:off x="0" y="6553200"/>
            <a:ext cx="6973214" cy="0"/>
          </a:xfrm>
          <a:prstGeom prst="line">
            <a:avLst/>
          </a:prstGeom>
          <a:ln w="254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7258363" y="-12526"/>
            <a:ext cx="1909645" cy="461665"/>
          </a:xfrm>
          <a:prstGeom prst="rect">
            <a:avLst/>
          </a:prstGeom>
          <a:solidFill>
            <a:schemeClr val="tx2">
              <a:lumMod val="60000"/>
              <a:lumOff val="40000"/>
            </a:schemeClr>
          </a:solidFill>
        </p:spPr>
        <p:txBody>
          <a:bodyPr wrap="square" rtlCol="0">
            <a:spAutoFit/>
          </a:bodyPr>
          <a:lstStyle/>
          <a:p>
            <a:pPr algn="r"/>
            <a:r>
              <a:rPr lang="en-US" sz="2400" b="1" dirty="0" smtClean="0">
                <a:solidFill>
                  <a:schemeClr val="accent6">
                    <a:lumMod val="50000"/>
                  </a:schemeClr>
                </a:solidFill>
                <a:latin typeface="Amienne" pitchFamily="82" charset="0"/>
              </a:rPr>
              <a:t>ROBOTICS</a:t>
            </a:r>
            <a:endParaRPr lang="en-US" sz="2400" b="1" baseline="0" dirty="0" smtClean="0">
              <a:solidFill>
                <a:schemeClr val="accent6">
                  <a:lumMod val="50000"/>
                </a:schemeClr>
              </a:solidFill>
              <a:latin typeface="Amienne" pitchFamily="82" charset="0"/>
            </a:endParaRPr>
          </a:p>
        </p:txBody>
      </p:sp>
      <p:cxnSp>
        <p:nvCxnSpPr>
          <p:cNvPr id="14" name="Straight Connector 13"/>
          <p:cNvCxnSpPr/>
          <p:nvPr userDrawn="1"/>
        </p:nvCxnSpPr>
        <p:spPr>
          <a:xfrm>
            <a:off x="0" y="449139"/>
            <a:ext cx="9168008" cy="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8567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2B97C3-D6D7-4CEB-97D0-CC4778BCC8D0}" type="datetime1">
              <a:rPr lang="en-US" smtClean="0"/>
              <a:t>15/12/2012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8557DD-BFF2-4343-BCF6-159C6C9081F9}" type="slidenum">
              <a:rPr lang="en-US" smtClean="0"/>
              <a:t>‹#›</a:t>
            </a:fld>
            <a:endParaRPr lang="en-US"/>
          </a:p>
        </p:txBody>
      </p:sp>
    </p:spTree>
    <p:extLst>
      <p:ext uri="{BB962C8B-B14F-4D97-AF65-F5344CB8AC3E}">
        <p14:creationId xmlns:p14="http://schemas.microsoft.com/office/powerpoint/2010/main" val="18975679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CFC0CB-41BF-4118-AFC5-EF26756E9592}" type="datetime1">
              <a:rPr lang="en-US" smtClean="0"/>
              <a:t>15/12/2012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8557DD-BFF2-4343-BCF6-159C6C9081F9}" type="slidenum">
              <a:rPr lang="en-US" smtClean="0"/>
              <a:t>‹#›</a:t>
            </a:fld>
            <a:endParaRPr lang="en-US"/>
          </a:p>
        </p:txBody>
      </p:sp>
    </p:spTree>
    <p:extLst>
      <p:ext uri="{BB962C8B-B14F-4D97-AF65-F5344CB8AC3E}">
        <p14:creationId xmlns:p14="http://schemas.microsoft.com/office/powerpoint/2010/main" val="2802637882"/>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3"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0.bin"/><Relationship Id="rId5" Type="http://schemas.openxmlformats.org/officeDocument/2006/relationships/image" Target="../media/image10.wmf"/><Relationship Id="rId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notesSlide" Target="../notesSlides/notesSlide6.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7.jpeg"/><Relationship Id="rId4" Type="http://schemas.openxmlformats.org/officeDocument/2006/relationships/image" Target="../media/image4.gif"/><Relationship Id="rId9" Type="http://schemas.openxmlformats.org/officeDocument/2006/relationships/image" Target="../media/image6.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7.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7.jpeg"/><Relationship Id="rId4" Type="http://schemas.openxmlformats.org/officeDocument/2006/relationships/image" Target="../media/image4.gif"/><Relationship Id="rId9" Type="http://schemas.openxmlformats.org/officeDocument/2006/relationships/image" Target="../media/image6.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8.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7.jpeg"/><Relationship Id="rId4" Type="http://schemas.openxmlformats.org/officeDocument/2006/relationships/image" Target="../media/image4.gif"/><Relationship Id="rId9"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8.wmf"/><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pPr marL="0" indent="0">
              <a:buNone/>
              <a:tabLst>
                <a:tab pos="569913" algn="l"/>
              </a:tabLst>
            </a:pPr>
            <a:endParaRPr lang="en-US" sz="2400" dirty="0"/>
          </a:p>
        </p:txBody>
      </p:sp>
      <p:sp>
        <p:nvSpPr>
          <p:cNvPr id="4" name="Slide Number Placeholder 3"/>
          <p:cNvSpPr>
            <a:spLocks noGrp="1"/>
          </p:cNvSpPr>
          <p:nvPr>
            <p:ph type="sldNum" sz="quarter" idx="12"/>
          </p:nvPr>
        </p:nvSpPr>
        <p:spPr/>
        <p:txBody>
          <a:bodyPr/>
          <a:lstStyle/>
          <a:p>
            <a:fld id="{6F8557DD-BFF2-4343-BCF6-159C6C9081F9}" type="slidenum">
              <a:rPr lang="en-US" smtClean="0"/>
              <a:pPr/>
              <a:t>1</a:t>
            </a:fld>
            <a:endParaRPr lang="en-US" dirty="0"/>
          </a:p>
        </p:txBody>
      </p:sp>
      <p:pic>
        <p:nvPicPr>
          <p:cNvPr id="348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292759"/>
            <a:ext cx="8714509" cy="993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3311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Joint-Space Scheme</a:t>
            </a:r>
          </a:p>
        </p:txBody>
      </p:sp>
      <p:sp>
        <p:nvSpPr>
          <p:cNvPr id="3" name="Content Placeholder 2"/>
          <p:cNvSpPr>
            <a:spLocks noGrp="1"/>
          </p:cNvSpPr>
          <p:nvPr>
            <p:ph idx="1"/>
          </p:nvPr>
        </p:nvSpPr>
        <p:spPr/>
        <p:txBody>
          <a:bodyPr/>
          <a:lstStyle/>
          <a:p>
            <a:pPr marL="0" indent="0">
              <a:buNone/>
            </a:pPr>
            <a:r>
              <a:rPr lang="en-US" dirty="0" smtClean="0"/>
              <a:t>Path functions:</a:t>
            </a:r>
          </a:p>
          <a:p>
            <a:pPr lvl="1"/>
            <a:r>
              <a:rPr lang="en-US" u="sng" dirty="0" smtClean="0">
                <a:solidFill>
                  <a:schemeClr val="accent2"/>
                </a:solidFill>
              </a:rPr>
              <a:t>Cubic polynomial: (P2P)</a:t>
            </a:r>
          </a:p>
          <a:p>
            <a:pPr marL="457200" lvl="1" indent="0">
              <a:buNone/>
            </a:pPr>
            <a:r>
              <a:rPr lang="en-US" dirty="0" smtClean="0"/>
              <a:t>The initial and final positions of the robot are known. (The robot is needed to move from an initial position to a final one).</a:t>
            </a:r>
          </a:p>
          <a:p>
            <a:pPr marL="457200" lvl="1" indent="0">
              <a:buNone/>
            </a:pPr>
            <a:endParaRPr lang="en-US" dirty="0"/>
          </a:p>
          <a:p>
            <a:pPr marL="457200" lvl="1" indent="0">
              <a:buNone/>
            </a:pPr>
            <a:endParaRPr lang="en-US" dirty="0" smtClean="0"/>
          </a:p>
          <a:p>
            <a:pPr marL="457200" lvl="1" indent="0">
              <a:buNone/>
            </a:pPr>
            <a:r>
              <a:rPr lang="en-US" dirty="0" smtClean="0"/>
              <a:t>And also the velocity at t = 0 and t = </a:t>
            </a:r>
            <a:r>
              <a:rPr lang="en-US" dirty="0" err="1" smtClean="0"/>
              <a:t>t</a:t>
            </a:r>
            <a:r>
              <a:rPr lang="en-US" i="1" baseline="-25000" dirty="0" err="1" smtClean="0"/>
              <a:t>f</a:t>
            </a:r>
            <a:r>
              <a:rPr lang="en-US" dirty="0" smtClean="0"/>
              <a:t>  (zero velocities)</a:t>
            </a:r>
          </a:p>
          <a:p>
            <a:pPr marL="457200" lvl="1" indent="0">
              <a:buNone/>
            </a:pPr>
            <a:r>
              <a:rPr lang="en-US" dirty="0" smtClean="0">
                <a:sym typeface="Wingdings" pitchFamily="2" charset="2"/>
              </a:rPr>
              <a:t> For each </a:t>
            </a:r>
            <a:r>
              <a:rPr lang="en-US" dirty="0" smtClean="0">
                <a:sym typeface="Symbol"/>
              </a:rPr>
              <a:t> </a:t>
            </a:r>
            <a:r>
              <a:rPr lang="en-US" dirty="0" smtClean="0">
                <a:sym typeface="Wingdings" pitchFamily="2" charset="2"/>
              </a:rPr>
              <a:t> 4 conditions  Cubic polynomial of 4 unknowns can be used.</a:t>
            </a:r>
          </a:p>
          <a:p>
            <a:pPr marL="457200" lvl="1" indent="0">
              <a:buNone/>
            </a:pPr>
            <a:endParaRPr lang="en-US" dirty="0" smtClean="0"/>
          </a:p>
          <a:p>
            <a:pPr marL="457200" lvl="1"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6F8557DD-BFF2-4343-BCF6-159C6C9081F9}" type="slidenum">
              <a:rPr lang="en-US" smtClean="0"/>
              <a:pPr/>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837834148"/>
              </p:ext>
            </p:extLst>
          </p:nvPr>
        </p:nvGraphicFramePr>
        <p:xfrm>
          <a:off x="533400" y="2667000"/>
          <a:ext cx="3149600" cy="1016000"/>
        </p:xfrm>
        <a:graphic>
          <a:graphicData uri="http://schemas.openxmlformats.org/presentationml/2006/ole">
            <mc:AlternateContent xmlns:mc="http://schemas.openxmlformats.org/markup-compatibility/2006">
              <mc:Choice xmlns:v="urn:schemas-microsoft-com:vml" Requires="v">
                <p:oleObj spid="_x0000_s6148" name="Equation" r:id="rId4" imgW="3149280" imgH="1015920" progId="Equation.DSMT4">
                  <p:embed/>
                </p:oleObj>
              </mc:Choice>
              <mc:Fallback>
                <p:oleObj name="Equation" r:id="rId4" imgW="3149280" imgH="1015920" progId="Equation.DSMT4">
                  <p:embed/>
                  <p:pic>
                    <p:nvPicPr>
                      <p:cNvPr id="0" name=""/>
                      <p:cNvPicPr>
                        <a:picLocks noChangeAspect="1" noChangeArrowheads="1"/>
                      </p:cNvPicPr>
                      <p:nvPr/>
                    </p:nvPicPr>
                    <p:blipFill>
                      <a:blip r:embed="rId5"/>
                      <a:srcRect/>
                      <a:stretch>
                        <a:fillRect/>
                      </a:stretch>
                    </p:blipFill>
                    <p:spPr bwMode="auto">
                      <a:xfrm>
                        <a:off x="533400" y="2667000"/>
                        <a:ext cx="3149600" cy="1016000"/>
                      </a:xfrm>
                      <a:prstGeom prst="rect">
                        <a:avLst/>
                      </a:prstGeom>
                      <a:noFill/>
                      <a:ln>
                        <a:noFill/>
                      </a:ln>
                    </p:spPr>
                  </p:pic>
                </p:oleObj>
              </mc:Fallback>
            </mc:AlternateContent>
          </a:graphicData>
        </a:graphic>
      </p:graphicFrame>
      <p:sp>
        <p:nvSpPr>
          <p:cNvPr id="6" name="Right Brace 5"/>
          <p:cNvSpPr/>
          <p:nvPr/>
        </p:nvSpPr>
        <p:spPr>
          <a:xfrm>
            <a:off x="3657600" y="2743200"/>
            <a:ext cx="533400" cy="838200"/>
          </a:xfrm>
          <a:prstGeom prst="rightBrace">
            <a:avLst/>
          </a:prstGeom>
          <a:ln w="25400" cmpd="sng">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4191000" y="2971800"/>
            <a:ext cx="926792" cy="400110"/>
          </a:xfrm>
          <a:prstGeom prst="rect">
            <a:avLst/>
          </a:prstGeom>
          <a:solidFill>
            <a:schemeClr val="accent6">
              <a:lumMod val="40000"/>
              <a:lumOff val="60000"/>
            </a:schemeClr>
          </a:solidFill>
          <a:ln w="22225">
            <a:noFill/>
          </a:ln>
        </p:spPr>
        <p:txBody>
          <a:bodyPr wrap="none" rtlCol="0">
            <a:spAutoFit/>
          </a:bodyPr>
          <a:lstStyle/>
          <a:p>
            <a:r>
              <a:rPr lang="en-US" sz="2000" b="1" dirty="0" smtClean="0"/>
              <a:t>Known</a:t>
            </a:r>
            <a:endParaRPr lang="en-US" sz="2000" b="1" dirty="0" smtClean="0"/>
          </a:p>
        </p:txBody>
      </p:sp>
      <p:graphicFrame>
        <p:nvGraphicFramePr>
          <p:cNvPr id="8" name="Object 7"/>
          <p:cNvGraphicFramePr>
            <a:graphicFrameLocks noChangeAspect="1"/>
          </p:cNvGraphicFramePr>
          <p:nvPr>
            <p:extLst>
              <p:ext uri="{D42A27DB-BD31-4B8C-83A1-F6EECF244321}">
                <p14:modId xmlns:p14="http://schemas.microsoft.com/office/powerpoint/2010/main" val="2177116136"/>
              </p:ext>
            </p:extLst>
          </p:nvPr>
        </p:nvGraphicFramePr>
        <p:xfrm>
          <a:off x="635000" y="4953000"/>
          <a:ext cx="7797800" cy="965200"/>
        </p:xfrm>
        <a:graphic>
          <a:graphicData uri="http://schemas.openxmlformats.org/presentationml/2006/ole">
            <mc:AlternateContent xmlns:mc="http://schemas.openxmlformats.org/markup-compatibility/2006">
              <mc:Choice xmlns:v="urn:schemas-microsoft-com:vml" Requires="v">
                <p:oleObj spid="_x0000_s6149" name="Equation" r:id="rId6" imgW="7797600" imgH="965160" progId="Equation.DSMT4">
                  <p:embed/>
                </p:oleObj>
              </mc:Choice>
              <mc:Fallback>
                <p:oleObj name="Equation" r:id="rId6" imgW="7797600" imgH="965160" progId="Equation.DSMT4">
                  <p:embed/>
                  <p:pic>
                    <p:nvPicPr>
                      <p:cNvPr id="0" name=""/>
                      <p:cNvPicPr>
                        <a:picLocks noChangeAspect="1" noChangeArrowheads="1"/>
                      </p:cNvPicPr>
                      <p:nvPr/>
                    </p:nvPicPr>
                    <p:blipFill>
                      <a:blip r:embed="rId7"/>
                      <a:srcRect/>
                      <a:stretch>
                        <a:fillRect/>
                      </a:stretch>
                    </p:blipFill>
                    <p:spPr bwMode="auto">
                      <a:xfrm>
                        <a:off x="635000" y="4953000"/>
                        <a:ext cx="7797800" cy="9652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036332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Joint-Space Scheme</a:t>
            </a:r>
          </a:p>
        </p:txBody>
      </p:sp>
      <p:sp>
        <p:nvSpPr>
          <p:cNvPr id="3" name="Content Placeholder 2"/>
          <p:cNvSpPr>
            <a:spLocks noGrp="1"/>
          </p:cNvSpPr>
          <p:nvPr>
            <p:ph idx="1"/>
          </p:nvPr>
        </p:nvSpPr>
        <p:spPr/>
        <p:txBody>
          <a:bodyPr/>
          <a:lstStyle/>
          <a:p>
            <a:pPr marL="0" indent="0">
              <a:buNone/>
            </a:pPr>
            <a:r>
              <a:rPr lang="en-US" dirty="0" smtClean="0"/>
              <a:t>Path functions: </a:t>
            </a:r>
            <a:r>
              <a:rPr lang="en-US" u="sng" dirty="0" smtClean="0">
                <a:solidFill>
                  <a:schemeClr val="accent2"/>
                </a:solidFill>
              </a:rPr>
              <a:t>Cubic polynomial: (P2P)</a:t>
            </a:r>
          </a:p>
        </p:txBody>
      </p:sp>
      <p:sp>
        <p:nvSpPr>
          <p:cNvPr id="4" name="Slide Number Placeholder 3"/>
          <p:cNvSpPr>
            <a:spLocks noGrp="1"/>
          </p:cNvSpPr>
          <p:nvPr>
            <p:ph type="sldNum" sz="quarter" idx="12"/>
          </p:nvPr>
        </p:nvSpPr>
        <p:spPr/>
        <p:txBody>
          <a:bodyPr/>
          <a:lstStyle/>
          <a:p>
            <a:fld id="{6F8557DD-BFF2-4343-BCF6-159C6C9081F9}" type="slidenum">
              <a:rPr lang="en-US" smtClean="0"/>
              <a:pPr/>
              <a:t>11</a:t>
            </a:fld>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82634"/>
            <a:ext cx="5781675"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6096000" y="3048000"/>
            <a:ext cx="2554802" cy="523220"/>
          </a:xfrm>
          <a:prstGeom prst="rect">
            <a:avLst/>
          </a:prstGeom>
          <a:solidFill>
            <a:schemeClr val="accent6">
              <a:lumMod val="40000"/>
              <a:lumOff val="60000"/>
            </a:schemeClr>
          </a:solidFill>
          <a:ln w="22225">
            <a:solidFill>
              <a:srgbClr val="00B050"/>
            </a:solidFill>
          </a:ln>
        </p:spPr>
        <p:txBody>
          <a:bodyPr wrap="none" rtlCol="0">
            <a:spAutoFit/>
          </a:bodyPr>
          <a:lstStyle/>
          <a:p>
            <a:r>
              <a:rPr lang="en-US" sz="2800" dirty="0" smtClean="0"/>
              <a:t>See example 7.1</a:t>
            </a:r>
            <a:endParaRPr lang="en-US" sz="2800" dirty="0" smtClean="0"/>
          </a:p>
        </p:txBody>
      </p:sp>
    </p:spTree>
    <p:extLst>
      <p:ext uri="{BB962C8B-B14F-4D97-AF65-F5344CB8AC3E}">
        <p14:creationId xmlns:p14="http://schemas.microsoft.com/office/powerpoint/2010/main" val="969031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r>
              <a:rPr lang="en-US" dirty="0" smtClean="0"/>
              <a:t>Objective:</a:t>
            </a:r>
          </a:p>
          <a:p>
            <a:pPr lvl="1"/>
            <a:r>
              <a:rPr lang="en-US" dirty="0" smtClean="0"/>
              <a:t>Method of computing a trajectory that describes the desired motion of a manipulator in multidimensional space. </a:t>
            </a:r>
          </a:p>
          <a:p>
            <a:pPr lvl="1"/>
            <a:endParaRPr lang="en-US" dirty="0"/>
          </a:p>
          <a:p>
            <a:pPr lvl="1"/>
            <a:r>
              <a:rPr lang="en-US" dirty="0" smtClean="0"/>
              <a:t>Trajectory: Time history of position, velocity and acceleration of each </a:t>
            </a:r>
            <a:r>
              <a:rPr lang="en-US" dirty="0" err="1" smtClean="0"/>
              <a:t>DoF</a:t>
            </a:r>
            <a:r>
              <a:rPr lang="en-US" dirty="0" smtClean="0"/>
              <a:t>.</a:t>
            </a:r>
          </a:p>
          <a:p>
            <a:pPr lvl="1"/>
            <a:endParaRPr lang="en-US" dirty="0"/>
          </a:p>
          <a:p>
            <a:pPr lvl="1"/>
            <a:r>
              <a:rPr lang="en-US" dirty="0" smtClean="0"/>
              <a:t>It is easier to the user to specify first and last points, or some points that the robot must pass and the system (control unit) should determine the details, such as curve shape, intermediate velocities, …</a:t>
            </a:r>
            <a:endParaRPr lang="en-US" dirty="0"/>
          </a:p>
        </p:txBody>
      </p:sp>
      <p:sp>
        <p:nvSpPr>
          <p:cNvPr id="4" name="Slide Number Placeholder 3"/>
          <p:cNvSpPr>
            <a:spLocks noGrp="1"/>
          </p:cNvSpPr>
          <p:nvPr>
            <p:ph type="sldNum" sz="quarter" idx="12"/>
          </p:nvPr>
        </p:nvSpPr>
        <p:spPr/>
        <p:txBody>
          <a:bodyPr/>
          <a:lstStyle/>
          <a:p>
            <a:fld id="{6F8557DD-BFF2-4343-BCF6-159C6C9081F9}" type="slidenum">
              <a:rPr lang="en-US" smtClean="0"/>
              <a:pPr/>
              <a:t>2</a:t>
            </a:fld>
            <a:endParaRPr lang="en-US" dirty="0"/>
          </a:p>
        </p:txBody>
      </p:sp>
    </p:spTree>
    <p:extLst>
      <p:ext uri="{BB962C8B-B14F-4D97-AF65-F5344CB8AC3E}">
        <p14:creationId xmlns:p14="http://schemas.microsoft.com/office/powerpoint/2010/main" val="2394412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C:\Users\Nidal\Desktop\1-s2.0-S0921889099000585-gr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4028" y="3733800"/>
            <a:ext cx="3913419" cy="252888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General Considerations</a:t>
            </a:r>
            <a:endParaRPr lang="en-US" dirty="0"/>
          </a:p>
        </p:txBody>
      </p:sp>
      <p:sp>
        <p:nvSpPr>
          <p:cNvPr id="3" name="Content Placeholder 2"/>
          <p:cNvSpPr>
            <a:spLocks noGrp="1"/>
          </p:cNvSpPr>
          <p:nvPr>
            <p:ph idx="1"/>
          </p:nvPr>
        </p:nvSpPr>
        <p:spPr/>
        <p:txBody>
          <a:bodyPr/>
          <a:lstStyle/>
          <a:p>
            <a:r>
              <a:rPr lang="en-US" dirty="0" smtClean="0"/>
              <a:t>The motion of the manipulator ≡ the motion of the tool frame {T} relative to the station frame {S}.</a:t>
            </a:r>
          </a:p>
          <a:p>
            <a:r>
              <a:rPr lang="en-US" u="sng" dirty="0" smtClean="0"/>
              <a:t>Basic Problem (P2P)</a:t>
            </a:r>
            <a:r>
              <a:rPr lang="en-US" dirty="0" smtClean="0"/>
              <a:t>: move the manipulator from initial point to final point. Point ≡ position and orientation of {T} relative to {S}. </a:t>
            </a:r>
          </a:p>
        </p:txBody>
      </p:sp>
      <p:sp>
        <p:nvSpPr>
          <p:cNvPr id="4" name="Slide Number Placeholder 3"/>
          <p:cNvSpPr>
            <a:spLocks noGrp="1"/>
          </p:cNvSpPr>
          <p:nvPr>
            <p:ph type="sldNum" sz="quarter" idx="12"/>
          </p:nvPr>
        </p:nvSpPr>
        <p:spPr/>
        <p:txBody>
          <a:bodyPr/>
          <a:lstStyle/>
          <a:p>
            <a:fld id="{6F8557DD-BFF2-4343-BCF6-159C6C9081F9}" type="slidenum">
              <a:rPr lang="en-US" smtClean="0"/>
              <a:pPr/>
              <a:t>3</a:t>
            </a:fld>
            <a:endParaRPr lang="en-US" dirty="0"/>
          </a:p>
        </p:txBody>
      </p:sp>
      <p:sp>
        <p:nvSpPr>
          <p:cNvPr id="5" name="TextBox 4"/>
          <p:cNvSpPr txBox="1"/>
          <p:nvPr/>
        </p:nvSpPr>
        <p:spPr>
          <a:xfrm>
            <a:off x="-17929" y="3276600"/>
            <a:ext cx="5261957" cy="1815882"/>
          </a:xfrm>
          <a:prstGeom prst="rect">
            <a:avLst/>
          </a:prstGeom>
          <a:noFill/>
          <a:ln w="22225">
            <a:noFill/>
          </a:ln>
        </p:spPr>
        <p:txBody>
          <a:bodyPr wrap="square" rtlCol="0">
            <a:spAutoFit/>
          </a:bodyPr>
          <a:lstStyle/>
          <a:p>
            <a:pPr marL="363538" indent="-363538">
              <a:buFont typeface="Arial" pitchFamily="34" charset="0"/>
              <a:buChar char="•"/>
            </a:pPr>
            <a:r>
              <a:rPr lang="en-US" sz="2800" u="sng" dirty="0"/>
              <a:t>Via Points</a:t>
            </a:r>
            <a:r>
              <a:rPr lang="en-US" sz="2800" dirty="0"/>
              <a:t>: intermediate points between the initial and final positions that the robot must pass through. </a:t>
            </a:r>
          </a:p>
        </p:txBody>
      </p:sp>
      <p:sp>
        <p:nvSpPr>
          <p:cNvPr id="7" name="TextBox 6"/>
          <p:cNvSpPr txBox="1"/>
          <p:nvPr/>
        </p:nvSpPr>
        <p:spPr>
          <a:xfrm>
            <a:off x="304800" y="5257800"/>
            <a:ext cx="1770529" cy="461665"/>
          </a:xfrm>
          <a:prstGeom prst="rect">
            <a:avLst/>
          </a:prstGeom>
          <a:noFill/>
          <a:ln w="22225">
            <a:solidFill>
              <a:schemeClr val="tx1"/>
            </a:solidFill>
          </a:ln>
        </p:spPr>
        <p:txBody>
          <a:bodyPr wrap="square" rtlCol="0">
            <a:spAutoFit/>
          </a:bodyPr>
          <a:lstStyle/>
          <a:p>
            <a:pPr algn="ctr"/>
            <a:r>
              <a:rPr lang="en-US" sz="2400" dirty="0" smtClean="0"/>
              <a:t>Path points</a:t>
            </a:r>
            <a:endParaRPr lang="en-US" sz="2400" dirty="0"/>
          </a:p>
        </p:txBody>
      </p:sp>
      <p:sp>
        <p:nvSpPr>
          <p:cNvPr id="15" name="TextBox 14"/>
          <p:cNvSpPr txBox="1"/>
          <p:nvPr/>
        </p:nvSpPr>
        <p:spPr>
          <a:xfrm>
            <a:off x="2075329" y="5257800"/>
            <a:ext cx="1770529" cy="461665"/>
          </a:xfrm>
          <a:prstGeom prst="rect">
            <a:avLst/>
          </a:prstGeom>
          <a:noFill/>
          <a:ln w="22225">
            <a:solidFill>
              <a:schemeClr val="tx1"/>
            </a:solidFill>
          </a:ln>
        </p:spPr>
        <p:txBody>
          <a:bodyPr wrap="square" rtlCol="0">
            <a:spAutoFit/>
          </a:bodyPr>
          <a:lstStyle/>
          <a:p>
            <a:pPr algn="ctr"/>
            <a:r>
              <a:rPr lang="en-US" sz="2400" dirty="0" smtClean="0"/>
              <a:t>Initial point</a:t>
            </a:r>
            <a:endParaRPr lang="en-US" sz="2400" dirty="0"/>
          </a:p>
        </p:txBody>
      </p:sp>
      <p:sp>
        <p:nvSpPr>
          <p:cNvPr id="16" name="TextBox 15"/>
          <p:cNvSpPr txBox="1"/>
          <p:nvPr/>
        </p:nvSpPr>
        <p:spPr>
          <a:xfrm>
            <a:off x="3845858" y="5257800"/>
            <a:ext cx="1770529" cy="461665"/>
          </a:xfrm>
          <a:prstGeom prst="rect">
            <a:avLst/>
          </a:prstGeom>
          <a:noFill/>
          <a:ln w="22225">
            <a:solidFill>
              <a:schemeClr val="tx1"/>
            </a:solidFill>
          </a:ln>
        </p:spPr>
        <p:txBody>
          <a:bodyPr wrap="square" rtlCol="0">
            <a:spAutoFit/>
          </a:bodyPr>
          <a:lstStyle/>
          <a:p>
            <a:pPr algn="ctr"/>
            <a:r>
              <a:rPr lang="en-US" sz="2400" dirty="0" smtClean="0"/>
              <a:t>Final point</a:t>
            </a:r>
            <a:endParaRPr lang="en-US" sz="2400" dirty="0"/>
          </a:p>
        </p:txBody>
      </p:sp>
      <p:sp>
        <p:nvSpPr>
          <p:cNvPr id="17" name="TextBox 16"/>
          <p:cNvSpPr txBox="1"/>
          <p:nvPr/>
        </p:nvSpPr>
        <p:spPr>
          <a:xfrm>
            <a:off x="363070" y="5939135"/>
            <a:ext cx="6190130" cy="461665"/>
          </a:xfrm>
          <a:prstGeom prst="rect">
            <a:avLst/>
          </a:prstGeom>
          <a:noFill/>
          <a:ln w="22225">
            <a:solidFill>
              <a:schemeClr val="tx1"/>
            </a:solidFill>
          </a:ln>
        </p:spPr>
        <p:txBody>
          <a:bodyPr wrap="square" rtlCol="0">
            <a:spAutoFit/>
          </a:bodyPr>
          <a:lstStyle/>
          <a:p>
            <a:pPr algn="ctr"/>
            <a:r>
              <a:rPr lang="en-US" sz="2400" dirty="0" smtClean="0"/>
              <a:t>Also the time between points could be specified</a:t>
            </a:r>
            <a:endParaRPr lang="en-US" sz="2400" dirty="0"/>
          </a:p>
        </p:txBody>
      </p:sp>
    </p:spTree>
    <p:extLst>
      <p:ext uri="{BB962C8B-B14F-4D97-AF65-F5344CB8AC3E}">
        <p14:creationId xmlns:p14="http://schemas.microsoft.com/office/powerpoint/2010/main" val="3686254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Considerations</a:t>
            </a:r>
            <a:endParaRPr lang="en-US" dirty="0"/>
          </a:p>
        </p:txBody>
      </p:sp>
      <p:sp>
        <p:nvSpPr>
          <p:cNvPr id="3" name="Content Placeholder 2"/>
          <p:cNvSpPr>
            <a:spLocks noGrp="1"/>
          </p:cNvSpPr>
          <p:nvPr>
            <p:ph idx="1"/>
          </p:nvPr>
        </p:nvSpPr>
        <p:spPr/>
        <p:txBody>
          <a:bodyPr/>
          <a:lstStyle/>
          <a:p>
            <a:r>
              <a:rPr lang="en-US" dirty="0" smtClean="0"/>
              <a:t>Usually the motion of the robot is smooth</a:t>
            </a:r>
          </a:p>
          <a:p>
            <a:pPr lvl="1"/>
            <a:r>
              <a:rPr lang="en-US" dirty="0" smtClean="0">
                <a:sym typeface="Wingdings" pitchFamily="2" charset="2"/>
              </a:rPr>
              <a:t>Smooth trajectory functions ≡ continuous, continuous first derivative,  and the second derivative (some times)</a:t>
            </a:r>
          </a:p>
          <a:p>
            <a:pPr lvl="1"/>
            <a:r>
              <a:rPr lang="en-US" dirty="0" smtClean="0">
                <a:sym typeface="Wingdings" pitchFamily="2" charset="2"/>
              </a:rPr>
              <a:t>Otherwise: high jerk  wear</a:t>
            </a:r>
            <a:r>
              <a:rPr lang="en-US" dirty="0" smtClean="0">
                <a:sym typeface="Symbol"/>
              </a:rPr>
              <a:t>, vibration</a:t>
            </a:r>
            <a:r>
              <a:rPr lang="en-US" dirty="0">
                <a:sym typeface="Symbol"/>
              </a:rPr>
              <a:t>, </a:t>
            </a:r>
            <a:r>
              <a:rPr lang="en-US" dirty="0" smtClean="0">
                <a:sym typeface="Symbol"/>
              </a:rPr>
              <a:t>noise, … </a:t>
            </a:r>
          </a:p>
          <a:p>
            <a:pPr lvl="1"/>
            <a:endParaRPr lang="en-US" dirty="0">
              <a:sym typeface="Symbol"/>
            </a:endParaRPr>
          </a:p>
          <a:p>
            <a:pPr marL="0" indent="0">
              <a:buNone/>
            </a:pPr>
            <a:endParaRPr lang="en-US" dirty="0" smtClean="0"/>
          </a:p>
        </p:txBody>
      </p:sp>
      <p:sp>
        <p:nvSpPr>
          <p:cNvPr id="4" name="Slide Number Placeholder 3"/>
          <p:cNvSpPr>
            <a:spLocks noGrp="1"/>
          </p:cNvSpPr>
          <p:nvPr>
            <p:ph type="sldNum" sz="quarter" idx="12"/>
          </p:nvPr>
        </p:nvSpPr>
        <p:spPr/>
        <p:txBody>
          <a:bodyPr/>
          <a:lstStyle/>
          <a:p>
            <a:fld id="{6F8557DD-BFF2-4343-BCF6-159C6C9081F9}" type="slidenum">
              <a:rPr lang="en-US" smtClean="0"/>
              <a:pPr/>
              <a:t>4</a:t>
            </a:fld>
            <a:endParaRPr lang="en-US" dirty="0"/>
          </a:p>
        </p:txBody>
      </p:sp>
      <p:pic>
        <p:nvPicPr>
          <p:cNvPr id="35842" name="Picture 2" descr="C:\Users\Nidal\Desktop\1-s2.0-S0921889099000585-gr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305" y="3619894"/>
            <a:ext cx="3913419" cy="2528888"/>
          </a:xfrm>
          <a:prstGeom prst="rect">
            <a:avLst/>
          </a:prstGeom>
          <a:noFill/>
          <a:extLst>
            <a:ext uri="{909E8E84-426E-40DD-AFC4-6F175D3DCCD1}">
              <a14:hiddenFill xmlns:a14="http://schemas.microsoft.com/office/drawing/2010/main">
                <a:solidFill>
                  <a:srgbClr val="FFFFFF"/>
                </a:solidFill>
              </a14:hiddenFill>
            </a:ext>
          </a:extLst>
        </p:spPr>
      </p:pic>
      <p:sp>
        <p:nvSpPr>
          <p:cNvPr id="6" name="Left Brace 5"/>
          <p:cNvSpPr/>
          <p:nvPr/>
        </p:nvSpPr>
        <p:spPr>
          <a:xfrm>
            <a:off x="228600" y="1524000"/>
            <a:ext cx="381000" cy="1143000"/>
          </a:xfrm>
          <a:prstGeom prst="leftBrace">
            <a:avLst/>
          </a:prstGeom>
          <a:ln w="25400" cmpd="sng">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524305" y="2971800"/>
            <a:ext cx="3514295" cy="461665"/>
          </a:xfrm>
          <a:prstGeom prst="rect">
            <a:avLst/>
          </a:prstGeom>
          <a:noFill/>
          <a:ln w="22225">
            <a:solidFill>
              <a:schemeClr val="tx1"/>
            </a:solidFill>
          </a:ln>
        </p:spPr>
        <p:txBody>
          <a:bodyPr wrap="none" rtlCol="0">
            <a:spAutoFit/>
          </a:bodyPr>
          <a:lstStyle/>
          <a:p>
            <a:pPr marL="0" lvl="1"/>
            <a:r>
              <a:rPr lang="en-US" sz="2400" dirty="0" smtClean="0">
                <a:sym typeface="Symbol"/>
              </a:rPr>
              <a:t>Constraints </a:t>
            </a:r>
            <a:r>
              <a:rPr lang="en-US" sz="2400" dirty="0">
                <a:sym typeface="Symbol"/>
              </a:rPr>
              <a:t>on the motion </a:t>
            </a:r>
            <a:endParaRPr lang="en-US" sz="2400" dirty="0">
              <a:sym typeface="Wingdings" pitchFamily="2" charset="2"/>
            </a:endParaRPr>
          </a:p>
        </p:txBody>
      </p:sp>
      <p:cxnSp>
        <p:nvCxnSpPr>
          <p:cNvPr id="22" name="Elbow Connector 21"/>
          <p:cNvCxnSpPr>
            <a:stCxn id="6" idx="1"/>
            <a:endCxn id="9" idx="1"/>
          </p:cNvCxnSpPr>
          <p:nvPr/>
        </p:nvCxnSpPr>
        <p:spPr>
          <a:xfrm rot="10800000" flipH="1" flipV="1">
            <a:off x="228599" y="2095499"/>
            <a:ext cx="295705" cy="1107133"/>
          </a:xfrm>
          <a:prstGeom prst="bentConnector3">
            <a:avLst>
              <a:gd name="adj1" fmla="val -77307"/>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061012" y="3276600"/>
            <a:ext cx="5082988" cy="830997"/>
          </a:xfrm>
          <a:prstGeom prst="rect">
            <a:avLst/>
          </a:prstGeom>
          <a:noFill/>
          <a:ln w="22225">
            <a:solidFill>
              <a:schemeClr val="tx1"/>
            </a:solidFill>
          </a:ln>
        </p:spPr>
        <p:txBody>
          <a:bodyPr wrap="square" rtlCol="0">
            <a:spAutoFit/>
          </a:bodyPr>
          <a:lstStyle/>
          <a:p>
            <a:pPr marL="0" lvl="1"/>
            <a:r>
              <a:rPr lang="en-US" sz="2400" dirty="0" smtClean="0">
                <a:sym typeface="Symbol"/>
              </a:rPr>
              <a:t>These paths should conform to the mentioned constraints</a:t>
            </a:r>
            <a:endParaRPr lang="en-US" sz="2400" dirty="0">
              <a:sym typeface="Wingdings" pitchFamily="2" charset="2"/>
            </a:endParaRPr>
          </a:p>
        </p:txBody>
      </p:sp>
      <p:cxnSp>
        <p:nvCxnSpPr>
          <p:cNvPr id="27" name="Straight Arrow Connector 26"/>
          <p:cNvCxnSpPr>
            <a:stCxn id="26" idx="1"/>
          </p:cNvCxnSpPr>
          <p:nvPr/>
        </p:nvCxnSpPr>
        <p:spPr>
          <a:xfrm flipH="1">
            <a:off x="1219200" y="3692099"/>
            <a:ext cx="2841812" cy="270301"/>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26" idx="1"/>
          </p:cNvCxnSpPr>
          <p:nvPr/>
        </p:nvCxnSpPr>
        <p:spPr>
          <a:xfrm flipH="1">
            <a:off x="2481014" y="3692099"/>
            <a:ext cx="1579998" cy="363885"/>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191000" y="4819471"/>
            <a:ext cx="5082988" cy="1200329"/>
          </a:xfrm>
          <a:prstGeom prst="rect">
            <a:avLst/>
          </a:prstGeom>
          <a:noFill/>
          <a:ln w="22225">
            <a:solidFill>
              <a:schemeClr val="tx1"/>
            </a:solidFill>
          </a:ln>
        </p:spPr>
        <p:txBody>
          <a:bodyPr wrap="square" rtlCol="0">
            <a:spAutoFit/>
          </a:bodyPr>
          <a:lstStyle/>
          <a:p>
            <a:pPr marL="0" lvl="1"/>
            <a:r>
              <a:rPr lang="en-US" sz="2400" dirty="0" smtClean="0">
                <a:sym typeface="Symbol"/>
              </a:rPr>
              <a:t>Too many functions that can be used. </a:t>
            </a:r>
          </a:p>
          <a:p>
            <a:pPr marL="0" lvl="1"/>
            <a:r>
              <a:rPr lang="en-US" sz="2400" i="1" dirty="0" smtClean="0">
                <a:sym typeface="Symbol"/>
              </a:rPr>
              <a:t>In this chapter simple approaches are used</a:t>
            </a:r>
            <a:endParaRPr lang="en-US" sz="2400" i="1" dirty="0">
              <a:sym typeface="Wingdings" pitchFamily="2" charset="2"/>
            </a:endParaRPr>
          </a:p>
        </p:txBody>
      </p:sp>
    </p:spTree>
    <p:extLst>
      <p:ext uri="{BB962C8B-B14F-4D97-AF65-F5344CB8AC3E}">
        <p14:creationId xmlns:p14="http://schemas.microsoft.com/office/powerpoint/2010/main" val="3352912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Joint-Space Scheme</a:t>
            </a:r>
            <a:endParaRPr lang="en-US" dirty="0"/>
          </a:p>
        </p:txBody>
      </p:sp>
      <p:sp>
        <p:nvSpPr>
          <p:cNvPr id="3" name="Content Placeholder 2"/>
          <p:cNvSpPr>
            <a:spLocks noGrp="1"/>
          </p:cNvSpPr>
          <p:nvPr>
            <p:ph idx="1"/>
          </p:nvPr>
        </p:nvSpPr>
        <p:spPr/>
        <p:txBody>
          <a:bodyPr/>
          <a:lstStyle/>
          <a:p>
            <a:r>
              <a:rPr lang="en-US" dirty="0" smtClean="0"/>
              <a:t>Path shapes are described in terms of functions of joint angles</a:t>
            </a:r>
          </a:p>
          <a:p>
            <a:r>
              <a:rPr lang="en-US" dirty="0" smtClean="0"/>
              <a:t>The user desires to move the robot from one point another (Cartesian space) </a:t>
            </a:r>
            <a:r>
              <a:rPr lang="en-US" dirty="0" smtClean="0">
                <a:sym typeface="Wingdings" pitchFamily="2" charset="2"/>
              </a:rPr>
              <a:t> </a:t>
            </a:r>
            <a:r>
              <a:rPr lang="en-US" dirty="0" smtClean="0">
                <a:sym typeface="Wingdings" pitchFamily="2" charset="2"/>
              </a:rPr>
              <a:t>Inverse kinematics  joint space (joint angles that correspond to the first and last points of the </a:t>
            </a:r>
            <a:r>
              <a:rPr lang="en-US" smtClean="0">
                <a:sym typeface="Wingdings" pitchFamily="2" charset="2"/>
              </a:rPr>
              <a:t>path or via </a:t>
            </a:r>
            <a:r>
              <a:rPr lang="en-US" dirty="0" smtClean="0">
                <a:sym typeface="Wingdings" pitchFamily="2" charset="2"/>
              </a:rPr>
              <a:t>points). </a:t>
            </a:r>
          </a:p>
          <a:p>
            <a:pPr marL="0" indent="0">
              <a:buNone/>
            </a:pPr>
            <a:r>
              <a:rPr lang="en-US" dirty="0">
                <a:sym typeface="Wingdings" pitchFamily="2" charset="2"/>
              </a:rPr>
              <a:t>	</a:t>
            </a:r>
            <a:r>
              <a:rPr lang="en-US" dirty="0" smtClean="0">
                <a:sym typeface="Wingdings" pitchFamily="2" charset="2"/>
              </a:rPr>
              <a:t> for each joint a smooth function is calculated 	conforming to path points</a:t>
            </a:r>
            <a:endParaRPr lang="en-US" dirty="0"/>
          </a:p>
        </p:txBody>
      </p:sp>
      <p:sp>
        <p:nvSpPr>
          <p:cNvPr id="4" name="Slide Number Placeholder 3"/>
          <p:cNvSpPr>
            <a:spLocks noGrp="1"/>
          </p:cNvSpPr>
          <p:nvPr>
            <p:ph type="sldNum" sz="quarter" idx="12"/>
          </p:nvPr>
        </p:nvSpPr>
        <p:spPr/>
        <p:txBody>
          <a:bodyPr/>
          <a:lstStyle/>
          <a:p>
            <a:fld id="{6F8557DD-BFF2-4343-BCF6-159C6C9081F9}" type="slidenum">
              <a:rPr lang="en-US" smtClean="0"/>
              <a:pPr/>
              <a:t>5</a:t>
            </a:fld>
            <a:endParaRPr lang="en-US" dirty="0"/>
          </a:p>
        </p:txBody>
      </p:sp>
    </p:spTree>
    <p:extLst>
      <p:ext uri="{BB962C8B-B14F-4D97-AF65-F5344CB8AC3E}">
        <p14:creationId xmlns:p14="http://schemas.microsoft.com/office/powerpoint/2010/main" val="2168663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Joint-Space Scheme</a:t>
            </a:r>
            <a:endParaRPr lang="en-US" dirty="0"/>
          </a:p>
        </p:txBody>
      </p:sp>
      <p:sp>
        <p:nvSpPr>
          <p:cNvPr id="4" name="Slide Number Placeholder 3"/>
          <p:cNvSpPr>
            <a:spLocks noGrp="1"/>
          </p:cNvSpPr>
          <p:nvPr>
            <p:ph type="sldNum" sz="quarter" idx="12"/>
          </p:nvPr>
        </p:nvSpPr>
        <p:spPr/>
        <p:txBody>
          <a:bodyPr/>
          <a:lstStyle/>
          <a:p>
            <a:fld id="{6F8557DD-BFF2-4343-BCF6-159C6C9081F9}" type="slidenum">
              <a:rPr lang="en-US" smtClean="0"/>
              <a:pPr/>
              <a:t>6</a:t>
            </a:fld>
            <a:endParaRPr lang="en-US" dirty="0"/>
          </a:p>
        </p:txBody>
      </p:sp>
      <p:pic>
        <p:nvPicPr>
          <p:cNvPr id="5" name="Picture 2" descr="C:\Users\Nidal\Desktop\1-s2.0-S0921889099000585-gr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0581" y="1585912"/>
            <a:ext cx="3913419" cy="252888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idx="1"/>
          </p:nvPr>
        </p:nvSpPr>
        <p:spPr/>
        <p:txBody>
          <a:bodyPr/>
          <a:lstStyle/>
          <a:p>
            <a:endParaRPr lang="en-US" dirty="0"/>
          </a:p>
        </p:txBody>
      </p:sp>
      <p:pic>
        <p:nvPicPr>
          <p:cNvPr id="1027" name="Picture 3" descr="C:\Users\Nidal\Desktop\1-s2.0-S0736584508000239-gr15.jpg"/>
          <p:cNvPicPr>
            <a:picLocks noChangeAspect="1" noChangeArrowheads="1"/>
          </p:cNvPicPr>
          <p:nvPr/>
        </p:nvPicPr>
        <p:blipFill rotWithShape="1">
          <a:blip r:embed="rId5">
            <a:extLst>
              <a:ext uri="{28A0092B-C50C-407E-A947-70E740481C1C}">
                <a14:useLocalDpi xmlns:a14="http://schemas.microsoft.com/office/drawing/2010/main" val="0"/>
              </a:ext>
            </a:extLst>
          </a:blip>
          <a:srcRect r="50000"/>
          <a:stretch/>
        </p:blipFill>
        <p:spPr bwMode="auto">
          <a:xfrm>
            <a:off x="628650" y="1057835"/>
            <a:ext cx="3352800" cy="548256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p:cNvCxnSpPr/>
          <p:nvPr/>
        </p:nvCxnSpPr>
        <p:spPr>
          <a:xfrm>
            <a:off x="1085850" y="1219200"/>
            <a:ext cx="0" cy="5029200"/>
          </a:xfrm>
          <a:prstGeom prst="line">
            <a:avLst/>
          </a:prstGeom>
          <a:ln w="25400" cmpd="sng">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892674" y="1201271"/>
            <a:ext cx="0" cy="5029200"/>
          </a:xfrm>
          <a:prstGeom prst="line">
            <a:avLst/>
          </a:prstGeom>
          <a:ln w="25400" cmpd="sng">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14650" y="1219200"/>
            <a:ext cx="0" cy="5029200"/>
          </a:xfrm>
          <a:prstGeom prst="line">
            <a:avLst/>
          </a:prstGeom>
          <a:ln w="25400" cmpd="sng">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905250" y="1219200"/>
            <a:ext cx="0" cy="5029200"/>
          </a:xfrm>
          <a:prstGeom prst="line">
            <a:avLst/>
          </a:prstGeom>
          <a:ln w="25400" cmpd="sng">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9" name="Object 8"/>
          <p:cNvGraphicFramePr>
            <a:graphicFrameLocks noChangeAspect="1"/>
          </p:cNvGraphicFramePr>
          <p:nvPr>
            <p:extLst>
              <p:ext uri="{D42A27DB-BD31-4B8C-83A1-F6EECF244321}">
                <p14:modId xmlns:p14="http://schemas.microsoft.com/office/powerpoint/2010/main" val="893163695"/>
              </p:ext>
            </p:extLst>
          </p:nvPr>
        </p:nvGraphicFramePr>
        <p:xfrm>
          <a:off x="171450" y="2115344"/>
          <a:ext cx="279400" cy="431800"/>
        </p:xfrm>
        <a:graphic>
          <a:graphicData uri="http://schemas.openxmlformats.org/presentationml/2006/ole">
            <mc:AlternateContent xmlns:mc="http://schemas.openxmlformats.org/markup-compatibility/2006">
              <mc:Choice xmlns:v="urn:schemas-microsoft-com:vml" Requires="v">
                <p:oleObj spid="_x0000_s1040" name="Equation" r:id="rId6" imgW="279360" imgH="431640" progId="Equation.DSMT4">
                  <p:embed/>
                </p:oleObj>
              </mc:Choice>
              <mc:Fallback>
                <p:oleObj name="Equation" r:id="rId6" imgW="279360" imgH="431640" progId="Equation.DSMT4">
                  <p:embed/>
                  <p:pic>
                    <p:nvPicPr>
                      <p:cNvPr id="0" name=""/>
                      <p:cNvPicPr/>
                      <p:nvPr/>
                    </p:nvPicPr>
                    <p:blipFill>
                      <a:blip r:embed="rId7"/>
                      <a:stretch>
                        <a:fillRect/>
                      </a:stretch>
                    </p:blipFill>
                    <p:spPr>
                      <a:xfrm>
                        <a:off x="171450" y="2115344"/>
                        <a:ext cx="279400" cy="431800"/>
                      </a:xfrm>
                      <a:prstGeom prst="rect">
                        <a:avLst/>
                      </a:prstGeom>
                      <a:solidFill>
                        <a:schemeClr val="accent6">
                          <a:lumMod val="20000"/>
                          <a:lumOff val="80000"/>
                        </a:schemeClr>
                      </a:solidFill>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312667123"/>
              </p:ext>
            </p:extLst>
          </p:nvPr>
        </p:nvGraphicFramePr>
        <p:xfrm>
          <a:off x="152400" y="4800600"/>
          <a:ext cx="317500" cy="431800"/>
        </p:xfrm>
        <a:graphic>
          <a:graphicData uri="http://schemas.openxmlformats.org/presentationml/2006/ole">
            <mc:AlternateContent xmlns:mc="http://schemas.openxmlformats.org/markup-compatibility/2006">
              <mc:Choice xmlns:v="urn:schemas-microsoft-com:vml" Requires="v">
                <p:oleObj spid="_x0000_s1041" name="Equation" r:id="rId8" imgW="317160" imgH="431640" progId="Equation.DSMT4">
                  <p:embed/>
                </p:oleObj>
              </mc:Choice>
              <mc:Fallback>
                <p:oleObj name="Equation" r:id="rId8" imgW="317160" imgH="431640" progId="Equation.DSMT4">
                  <p:embed/>
                  <p:pic>
                    <p:nvPicPr>
                      <p:cNvPr id="0" name=""/>
                      <p:cNvPicPr/>
                      <p:nvPr/>
                    </p:nvPicPr>
                    <p:blipFill>
                      <a:blip r:embed="rId9"/>
                      <a:stretch>
                        <a:fillRect/>
                      </a:stretch>
                    </p:blipFill>
                    <p:spPr>
                      <a:xfrm>
                        <a:off x="152400" y="4800600"/>
                        <a:ext cx="317500" cy="431800"/>
                      </a:xfrm>
                      <a:prstGeom prst="rect">
                        <a:avLst/>
                      </a:prstGeom>
                      <a:solidFill>
                        <a:schemeClr val="accent6">
                          <a:lumMod val="20000"/>
                          <a:lumOff val="80000"/>
                        </a:schemeClr>
                      </a:solidFill>
                    </p:spPr>
                  </p:pic>
                </p:oleObj>
              </mc:Fallback>
            </mc:AlternateContent>
          </a:graphicData>
        </a:graphic>
      </p:graphicFrame>
      <p:sp>
        <p:nvSpPr>
          <p:cNvPr id="10" name="TextBox 9"/>
          <p:cNvSpPr txBox="1"/>
          <p:nvPr/>
        </p:nvSpPr>
        <p:spPr>
          <a:xfrm>
            <a:off x="928595" y="6144774"/>
            <a:ext cx="314510" cy="400110"/>
          </a:xfrm>
          <a:prstGeom prst="rect">
            <a:avLst/>
          </a:prstGeom>
          <a:solidFill>
            <a:schemeClr val="accent6">
              <a:lumMod val="20000"/>
              <a:lumOff val="80000"/>
            </a:schemeClr>
          </a:solidFill>
          <a:ln w="22225">
            <a:noFill/>
          </a:ln>
        </p:spPr>
        <p:txBody>
          <a:bodyPr wrap="none" rtlCol="0">
            <a:spAutoFit/>
          </a:bodyPr>
          <a:lstStyle/>
          <a:p>
            <a:r>
              <a:rPr lang="en-US" sz="2000" b="1" dirty="0" smtClean="0"/>
              <a:t>1</a:t>
            </a:r>
            <a:endParaRPr lang="en-US" sz="2000" b="1" dirty="0" smtClean="0"/>
          </a:p>
        </p:txBody>
      </p:sp>
      <p:sp>
        <p:nvSpPr>
          <p:cNvPr id="18" name="TextBox 17"/>
          <p:cNvSpPr txBox="1"/>
          <p:nvPr/>
        </p:nvSpPr>
        <p:spPr>
          <a:xfrm>
            <a:off x="1735419" y="6144774"/>
            <a:ext cx="314510" cy="400110"/>
          </a:xfrm>
          <a:prstGeom prst="rect">
            <a:avLst/>
          </a:prstGeom>
          <a:solidFill>
            <a:schemeClr val="accent6">
              <a:lumMod val="20000"/>
              <a:lumOff val="80000"/>
            </a:schemeClr>
          </a:solidFill>
          <a:ln w="22225">
            <a:noFill/>
          </a:ln>
        </p:spPr>
        <p:txBody>
          <a:bodyPr wrap="none" rtlCol="0">
            <a:spAutoFit/>
          </a:bodyPr>
          <a:lstStyle/>
          <a:p>
            <a:r>
              <a:rPr lang="en-US" sz="2000" b="1" dirty="0" smtClean="0"/>
              <a:t>2</a:t>
            </a:r>
            <a:endParaRPr lang="en-US" sz="2000" b="1" dirty="0" smtClean="0"/>
          </a:p>
        </p:txBody>
      </p:sp>
      <p:sp>
        <p:nvSpPr>
          <p:cNvPr id="19" name="TextBox 18"/>
          <p:cNvSpPr txBox="1"/>
          <p:nvPr/>
        </p:nvSpPr>
        <p:spPr>
          <a:xfrm>
            <a:off x="2757395" y="6139760"/>
            <a:ext cx="314510" cy="400110"/>
          </a:xfrm>
          <a:prstGeom prst="rect">
            <a:avLst/>
          </a:prstGeom>
          <a:solidFill>
            <a:schemeClr val="accent6">
              <a:lumMod val="20000"/>
              <a:lumOff val="80000"/>
            </a:schemeClr>
          </a:solidFill>
          <a:ln w="22225">
            <a:noFill/>
          </a:ln>
        </p:spPr>
        <p:txBody>
          <a:bodyPr wrap="none" rtlCol="0">
            <a:spAutoFit/>
          </a:bodyPr>
          <a:lstStyle/>
          <a:p>
            <a:r>
              <a:rPr lang="en-US" sz="2000" b="1" dirty="0" smtClean="0"/>
              <a:t>3</a:t>
            </a:r>
            <a:endParaRPr lang="en-US" sz="2000" b="1" dirty="0" smtClean="0"/>
          </a:p>
        </p:txBody>
      </p:sp>
      <p:sp>
        <p:nvSpPr>
          <p:cNvPr id="20" name="TextBox 19"/>
          <p:cNvSpPr txBox="1"/>
          <p:nvPr/>
        </p:nvSpPr>
        <p:spPr>
          <a:xfrm>
            <a:off x="3747995" y="6139760"/>
            <a:ext cx="314510" cy="400110"/>
          </a:xfrm>
          <a:prstGeom prst="rect">
            <a:avLst/>
          </a:prstGeom>
          <a:solidFill>
            <a:schemeClr val="accent6">
              <a:lumMod val="20000"/>
              <a:lumOff val="80000"/>
            </a:schemeClr>
          </a:solidFill>
          <a:ln w="22225">
            <a:noFill/>
          </a:ln>
        </p:spPr>
        <p:txBody>
          <a:bodyPr wrap="none" rtlCol="0">
            <a:spAutoFit/>
          </a:bodyPr>
          <a:lstStyle/>
          <a:p>
            <a:r>
              <a:rPr lang="en-US" sz="2000" b="1" dirty="0" smtClean="0"/>
              <a:t>4</a:t>
            </a:r>
            <a:endParaRPr lang="en-US" sz="2000" b="1" dirty="0" smtClean="0"/>
          </a:p>
        </p:txBody>
      </p:sp>
      <p:sp>
        <p:nvSpPr>
          <p:cNvPr id="21" name="TextBox 20"/>
          <p:cNvSpPr txBox="1"/>
          <p:nvPr/>
        </p:nvSpPr>
        <p:spPr>
          <a:xfrm>
            <a:off x="928595" y="3404022"/>
            <a:ext cx="314510" cy="400110"/>
          </a:xfrm>
          <a:prstGeom prst="rect">
            <a:avLst/>
          </a:prstGeom>
          <a:solidFill>
            <a:schemeClr val="accent6">
              <a:lumMod val="20000"/>
              <a:lumOff val="80000"/>
            </a:schemeClr>
          </a:solidFill>
          <a:ln w="22225">
            <a:noFill/>
          </a:ln>
        </p:spPr>
        <p:txBody>
          <a:bodyPr wrap="none" rtlCol="0">
            <a:spAutoFit/>
          </a:bodyPr>
          <a:lstStyle/>
          <a:p>
            <a:r>
              <a:rPr lang="en-US" sz="2000" b="1" dirty="0" smtClean="0"/>
              <a:t>1</a:t>
            </a:r>
            <a:endParaRPr lang="en-US" sz="2000" b="1" dirty="0" smtClean="0"/>
          </a:p>
        </p:txBody>
      </p:sp>
      <p:sp>
        <p:nvSpPr>
          <p:cNvPr id="22" name="TextBox 21"/>
          <p:cNvSpPr txBox="1"/>
          <p:nvPr/>
        </p:nvSpPr>
        <p:spPr>
          <a:xfrm>
            <a:off x="1735419" y="3404022"/>
            <a:ext cx="314510" cy="400110"/>
          </a:xfrm>
          <a:prstGeom prst="rect">
            <a:avLst/>
          </a:prstGeom>
          <a:solidFill>
            <a:schemeClr val="accent6">
              <a:lumMod val="20000"/>
              <a:lumOff val="80000"/>
            </a:schemeClr>
          </a:solidFill>
          <a:ln w="22225">
            <a:noFill/>
          </a:ln>
        </p:spPr>
        <p:txBody>
          <a:bodyPr wrap="none" rtlCol="0">
            <a:spAutoFit/>
          </a:bodyPr>
          <a:lstStyle/>
          <a:p>
            <a:r>
              <a:rPr lang="en-US" sz="2000" b="1" dirty="0" smtClean="0"/>
              <a:t>2</a:t>
            </a:r>
            <a:endParaRPr lang="en-US" sz="2000" b="1" dirty="0" smtClean="0"/>
          </a:p>
        </p:txBody>
      </p:sp>
      <p:sp>
        <p:nvSpPr>
          <p:cNvPr id="23" name="TextBox 22"/>
          <p:cNvSpPr txBox="1"/>
          <p:nvPr/>
        </p:nvSpPr>
        <p:spPr>
          <a:xfrm>
            <a:off x="2757395" y="3399008"/>
            <a:ext cx="314510" cy="400110"/>
          </a:xfrm>
          <a:prstGeom prst="rect">
            <a:avLst/>
          </a:prstGeom>
          <a:solidFill>
            <a:schemeClr val="accent6">
              <a:lumMod val="20000"/>
              <a:lumOff val="80000"/>
            </a:schemeClr>
          </a:solidFill>
          <a:ln w="22225">
            <a:noFill/>
          </a:ln>
        </p:spPr>
        <p:txBody>
          <a:bodyPr wrap="none" rtlCol="0">
            <a:spAutoFit/>
          </a:bodyPr>
          <a:lstStyle/>
          <a:p>
            <a:r>
              <a:rPr lang="en-US" sz="2000" b="1" dirty="0" smtClean="0"/>
              <a:t>3</a:t>
            </a:r>
            <a:endParaRPr lang="en-US" sz="2000" b="1" dirty="0" smtClean="0"/>
          </a:p>
        </p:txBody>
      </p:sp>
      <p:sp>
        <p:nvSpPr>
          <p:cNvPr id="24" name="TextBox 23"/>
          <p:cNvSpPr txBox="1"/>
          <p:nvPr/>
        </p:nvSpPr>
        <p:spPr>
          <a:xfrm>
            <a:off x="4881333" y="857780"/>
            <a:ext cx="2162451" cy="400110"/>
          </a:xfrm>
          <a:prstGeom prst="rect">
            <a:avLst/>
          </a:prstGeom>
          <a:solidFill>
            <a:schemeClr val="accent6">
              <a:lumMod val="40000"/>
              <a:lumOff val="60000"/>
            </a:schemeClr>
          </a:solidFill>
          <a:ln w="22225">
            <a:noFill/>
          </a:ln>
        </p:spPr>
        <p:txBody>
          <a:bodyPr wrap="none" rtlCol="0">
            <a:spAutoFit/>
          </a:bodyPr>
          <a:lstStyle/>
          <a:p>
            <a:r>
              <a:rPr lang="en-US" sz="2000" b="1" dirty="0" smtClean="0"/>
              <a:t>Inverse kinematics</a:t>
            </a:r>
            <a:endParaRPr lang="en-US" sz="2000" b="1" dirty="0" smtClean="0"/>
          </a:p>
        </p:txBody>
      </p:sp>
      <p:cxnSp>
        <p:nvCxnSpPr>
          <p:cNvPr id="17" name="Straight Arrow Connector 16"/>
          <p:cNvCxnSpPr>
            <a:endCxn id="24" idx="2"/>
          </p:cNvCxnSpPr>
          <p:nvPr/>
        </p:nvCxnSpPr>
        <p:spPr>
          <a:xfrm flipH="1" flipV="1">
            <a:off x="5962559" y="1257890"/>
            <a:ext cx="2952841" cy="1180510"/>
          </a:xfrm>
          <a:prstGeom prst="straightConnector1">
            <a:avLst/>
          </a:prstGeom>
          <a:ln w="25400" cmpd="sng">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flipV="1">
            <a:off x="5962558" y="1257890"/>
            <a:ext cx="2038442" cy="2146132"/>
          </a:xfrm>
          <a:prstGeom prst="straightConnector1">
            <a:avLst/>
          </a:prstGeom>
          <a:ln w="25400" cmpd="sng">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flipV="1">
            <a:off x="5962559" y="1257890"/>
            <a:ext cx="743041" cy="590255"/>
          </a:xfrm>
          <a:prstGeom prst="straightConnector1">
            <a:avLst/>
          </a:prstGeom>
          <a:ln w="25400" cmpd="sng">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24" idx="2"/>
          </p:cNvCxnSpPr>
          <p:nvPr/>
        </p:nvCxnSpPr>
        <p:spPr>
          <a:xfrm flipV="1">
            <a:off x="5334000" y="1257890"/>
            <a:ext cx="628559" cy="1592466"/>
          </a:xfrm>
          <a:prstGeom prst="straightConnector1">
            <a:avLst/>
          </a:prstGeom>
          <a:ln w="25400" cmpd="sng">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666940" y="3399008"/>
            <a:ext cx="314510" cy="400110"/>
          </a:xfrm>
          <a:prstGeom prst="rect">
            <a:avLst/>
          </a:prstGeom>
          <a:solidFill>
            <a:schemeClr val="accent6">
              <a:lumMod val="20000"/>
              <a:lumOff val="80000"/>
            </a:schemeClr>
          </a:solidFill>
          <a:ln w="22225">
            <a:noFill/>
          </a:ln>
        </p:spPr>
        <p:txBody>
          <a:bodyPr wrap="none" rtlCol="0">
            <a:spAutoFit/>
          </a:bodyPr>
          <a:lstStyle/>
          <a:p>
            <a:r>
              <a:rPr lang="en-US" sz="2000" b="1" dirty="0" smtClean="0"/>
              <a:t>4</a:t>
            </a:r>
            <a:endParaRPr lang="en-US" sz="2000" b="1" dirty="0" smtClean="0"/>
          </a:p>
        </p:txBody>
      </p:sp>
      <p:sp>
        <p:nvSpPr>
          <p:cNvPr id="31" name="Oval 30"/>
          <p:cNvSpPr>
            <a:spLocks noChangeAspect="1"/>
          </p:cNvSpPr>
          <p:nvPr/>
        </p:nvSpPr>
        <p:spPr>
          <a:xfrm>
            <a:off x="1060450" y="2778356"/>
            <a:ext cx="72000" cy="7200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a:spLocks noChangeAspect="1"/>
          </p:cNvSpPr>
          <p:nvPr/>
        </p:nvSpPr>
        <p:spPr>
          <a:xfrm>
            <a:off x="1856674" y="2061779"/>
            <a:ext cx="72000" cy="7200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a:spLocks noChangeAspect="1"/>
          </p:cNvSpPr>
          <p:nvPr/>
        </p:nvSpPr>
        <p:spPr>
          <a:xfrm>
            <a:off x="2899800" y="2214000"/>
            <a:ext cx="72000" cy="7200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a:spLocks noChangeAspect="1"/>
          </p:cNvSpPr>
          <p:nvPr/>
        </p:nvSpPr>
        <p:spPr>
          <a:xfrm>
            <a:off x="3890400" y="1905000"/>
            <a:ext cx="72000" cy="7200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a:spLocks noChangeAspect="1"/>
          </p:cNvSpPr>
          <p:nvPr/>
        </p:nvSpPr>
        <p:spPr>
          <a:xfrm>
            <a:off x="1066800" y="4419600"/>
            <a:ext cx="72000" cy="7200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a:spLocks noChangeAspect="1"/>
          </p:cNvSpPr>
          <p:nvPr/>
        </p:nvSpPr>
        <p:spPr>
          <a:xfrm>
            <a:off x="1863024" y="5181600"/>
            <a:ext cx="72000" cy="7200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a:spLocks noChangeAspect="1"/>
          </p:cNvSpPr>
          <p:nvPr/>
        </p:nvSpPr>
        <p:spPr>
          <a:xfrm>
            <a:off x="2906150" y="5566800"/>
            <a:ext cx="72000" cy="7200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a:spLocks noChangeAspect="1"/>
          </p:cNvSpPr>
          <p:nvPr/>
        </p:nvSpPr>
        <p:spPr>
          <a:xfrm>
            <a:off x="3896750" y="4464844"/>
            <a:ext cx="72000" cy="7200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a:stCxn id="24" idx="1"/>
            <a:endCxn id="31" idx="6"/>
          </p:cNvCxnSpPr>
          <p:nvPr/>
        </p:nvCxnSpPr>
        <p:spPr>
          <a:xfrm flipH="1">
            <a:off x="1132450" y="1057835"/>
            <a:ext cx="3748883" cy="1756521"/>
          </a:xfrm>
          <a:prstGeom prst="straightConnector1">
            <a:avLst/>
          </a:prstGeom>
          <a:ln w="25400" cmpd="sng">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endCxn id="35" idx="7"/>
          </p:cNvCxnSpPr>
          <p:nvPr/>
        </p:nvCxnSpPr>
        <p:spPr>
          <a:xfrm flipH="1">
            <a:off x="1918130" y="1057835"/>
            <a:ext cx="2963203" cy="1014488"/>
          </a:xfrm>
          <a:prstGeom prst="straightConnector1">
            <a:avLst/>
          </a:prstGeom>
          <a:ln w="25400" cmpd="sng">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24" idx="1"/>
            <a:endCxn id="36" idx="0"/>
          </p:cNvCxnSpPr>
          <p:nvPr/>
        </p:nvCxnSpPr>
        <p:spPr>
          <a:xfrm flipH="1">
            <a:off x="2935800" y="1057835"/>
            <a:ext cx="1945533" cy="1156165"/>
          </a:xfrm>
          <a:prstGeom prst="straightConnector1">
            <a:avLst/>
          </a:prstGeom>
          <a:ln w="25400" cmpd="sng">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24" idx="1"/>
            <a:endCxn id="37" idx="5"/>
          </p:cNvCxnSpPr>
          <p:nvPr/>
        </p:nvCxnSpPr>
        <p:spPr>
          <a:xfrm flipH="1">
            <a:off x="3951856" y="1057835"/>
            <a:ext cx="929477" cy="908621"/>
          </a:xfrm>
          <a:prstGeom prst="straightConnector1">
            <a:avLst/>
          </a:prstGeom>
          <a:ln w="25400" cmpd="sng">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24" idx="1"/>
            <a:endCxn id="38" idx="7"/>
          </p:cNvCxnSpPr>
          <p:nvPr/>
        </p:nvCxnSpPr>
        <p:spPr>
          <a:xfrm flipH="1">
            <a:off x="1128256" y="1057835"/>
            <a:ext cx="3753077" cy="3372309"/>
          </a:xfrm>
          <a:prstGeom prst="straightConnector1">
            <a:avLst/>
          </a:prstGeom>
          <a:ln w="25400" cmpd="sng">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24" idx="1"/>
          </p:cNvCxnSpPr>
          <p:nvPr/>
        </p:nvCxnSpPr>
        <p:spPr>
          <a:xfrm flipH="1">
            <a:off x="1935024" y="1057835"/>
            <a:ext cx="2946309" cy="4123765"/>
          </a:xfrm>
          <a:prstGeom prst="straightConnector1">
            <a:avLst/>
          </a:prstGeom>
          <a:ln w="25400" cmpd="sng">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24" idx="1"/>
          </p:cNvCxnSpPr>
          <p:nvPr/>
        </p:nvCxnSpPr>
        <p:spPr>
          <a:xfrm flipH="1">
            <a:off x="2978150" y="1057835"/>
            <a:ext cx="1903183" cy="4508965"/>
          </a:xfrm>
          <a:prstGeom prst="straightConnector1">
            <a:avLst/>
          </a:prstGeom>
          <a:ln w="25400" cmpd="sng">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24" idx="1"/>
          </p:cNvCxnSpPr>
          <p:nvPr/>
        </p:nvCxnSpPr>
        <p:spPr>
          <a:xfrm flipH="1">
            <a:off x="3962400" y="1057835"/>
            <a:ext cx="918933" cy="3397765"/>
          </a:xfrm>
          <a:prstGeom prst="straightConnector1">
            <a:avLst/>
          </a:prstGeom>
          <a:ln w="25400" cmpd="sng">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648279" y="4853490"/>
            <a:ext cx="2624949" cy="954107"/>
          </a:xfrm>
          <a:prstGeom prst="rect">
            <a:avLst/>
          </a:prstGeom>
          <a:solidFill>
            <a:schemeClr val="accent6">
              <a:lumMod val="20000"/>
              <a:lumOff val="80000"/>
            </a:schemeClr>
          </a:solidFill>
          <a:ln w="22225">
            <a:noFill/>
          </a:ln>
        </p:spPr>
        <p:txBody>
          <a:bodyPr wrap="none" rtlCol="0">
            <a:spAutoFit/>
          </a:bodyPr>
          <a:lstStyle/>
          <a:p>
            <a:pPr algn="ctr"/>
            <a:r>
              <a:rPr lang="en-US" sz="3200" b="1" dirty="0" smtClean="0"/>
              <a:t>First Stage</a:t>
            </a:r>
          </a:p>
          <a:p>
            <a:pPr algn="ctr"/>
            <a:r>
              <a:rPr lang="en-US" sz="2400" b="1" dirty="0" smtClean="0"/>
              <a:t>Inverse kinematics </a:t>
            </a:r>
            <a:endParaRPr lang="en-US" sz="2400" b="1" dirty="0" smtClean="0"/>
          </a:p>
        </p:txBody>
      </p:sp>
    </p:spTree>
    <p:extLst>
      <p:ext uri="{BB962C8B-B14F-4D97-AF65-F5344CB8AC3E}">
        <p14:creationId xmlns:p14="http://schemas.microsoft.com/office/powerpoint/2010/main" val="2925872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Joint-Space Scheme</a:t>
            </a:r>
            <a:endParaRPr lang="en-US" dirty="0"/>
          </a:p>
        </p:txBody>
      </p:sp>
      <p:sp>
        <p:nvSpPr>
          <p:cNvPr id="4" name="Slide Number Placeholder 3"/>
          <p:cNvSpPr>
            <a:spLocks noGrp="1"/>
          </p:cNvSpPr>
          <p:nvPr>
            <p:ph type="sldNum" sz="quarter" idx="12"/>
          </p:nvPr>
        </p:nvSpPr>
        <p:spPr/>
        <p:txBody>
          <a:bodyPr/>
          <a:lstStyle/>
          <a:p>
            <a:fld id="{6F8557DD-BFF2-4343-BCF6-159C6C9081F9}" type="slidenum">
              <a:rPr lang="en-US" smtClean="0"/>
              <a:pPr/>
              <a:t>7</a:t>
            </a:fld>
            <a:endParaRPr lang="en-US" dirty="0"/>
          </a:p>
        </p:txBody>
      </p:sp>
      <p:pic>
        <p:nvPicPr>
          <p:cNvPr id="5" name="Picture 2" descr="C:\Users\Nidal\Desktop\1-s2.0-S0921889099000585-gr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0581" y="1585912"/>
            <a:ext cx="3913419" cy="252888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idx="1"/>
          </p:nvPr>
        </p:nvSpPr>
        <p:spPr/>
        <p:txBody>
          <a:bodyPr/>
          <a:lstStyle/>
          <a:p>
            <a:endParaRPr lang="en-US" dirty="0"/>
          </a:p>
        </p:txBody>
      </p:sp>
      <p:pic>
        <p:nvPicPr>
          <p:cNvPr id="1027" name="Picture 3" descr="C:\Users\Nidal\Desktop\1-s2.0-S0736584508000239-gr15.jpg"/>
          <p:cNvPicPr>
            <a:picLocks noChangeAspect="1" noChangeArrowheads="1"/>
          </p:cNvPicPr>
          <p:nvPr/>
        </p:nvPicPr>
        <p:blipFill rotWithShape="1">
          <a:blip r:embed="rId5">
            <a:extLst>
              <a:ext uri="{28A0092B-C50C-407E-A947-70E740481C1C}">
                <a14:useLocalDpi xmlns:a14="http://schemas.microsoft.com/office/drawing/2010/main" val="0"/>
              </a:ext>
            </a:extLst>
          </a:blip>
          <a:srcRect r="50000"/>
          <a:stretch/>
        </p:blipFill>
        <p:spPr bwMode="auto">
          <a:xfrm>
            <a:off x="628650" y="1057835"/>
            <a:ext cx="3352800" cy="548256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p:cNvCxnSpPr/>
          <p:nvPr/>
        </p:nvCxnSpPr>
        <p:spPr>
          <a:xfrm>
            <a:off x="1085850" y="1219200"/>
            <a:ext cx="0" cy="5029200"/>
          </a:xfrm>
          <a:prstGeom prst="line">
            <a:avLst/>
          </a:prstGeom>
          <a:ln w="25400" cmpd="sng">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892674" y="1201271"/>
            <a:ext cx="0" cy="5029200"/>
          </a:xfrm>
          <a:prstGeom prst="line">
            <a:avLst/>
          </a:prstGeom>
          <a:ln w="25400" cmpd="sng">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14650" y="1219200"/>
            <a:ext cx="0" cy="5029200"/>
          </a:xfrm>
          <a:prstGeom prst="line">
            <a:avLst/>
          </a:prstGeom>
          <a:ln w="25400" cmpd="sng">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905250" y="1219200"/>
            <a:ext cx="0" cy="5029200"/>
          </a:xfrm>
          <a:prstGeom prst="line">
            <a:avLst/>
          </a:prstGeom>
          <a:ln w="25400" cmpd="sng">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9" name="Object 8"/>
          <p:cNvGraphicFramePr>
            <a:graphicFrameLocks noChangeAspect="1"/>
          </p:cNvGraphicFramePr>
          <p:nvPr>
            <p:extLst>
              <p:ext uri="{D42A27DB-BD31-4B8C-83A1-F6EECF244321}">
                <p14:modId xmlns:p14="http://schemas.microsoft.com/office/powerpoint/2010/main" val="1960202879"/>
              </p:ext>
            </p:extLst>
          </p:nvPr>
        </p:nvGraphicFramePr>
        <p:xfrm>
          <a:off x="171450" y="2115344"/>
          <a:ext cx="279400" cy="431800"/>
        </p:xfrm>
        <a:graphic>
          <a:graphicData uri="http://schemas.openxmlformats.org/presentationml/2006/ole">
            <mc:AlternateContent xmlns:mc="http://schemas.openxmlformats.org/markup-compatibility/2006">
              <mc:Choice xmlns:v="urn:schemas-microsoft-com:vml" Requires="v">
                <p:oleObj spid="_x0000_s2060" name="Equation" r:id="rId6" imgW="279360" imgH="431640" progId="Equation.DSMT4">
                  <p:embed/>
                </p:oleObj>
              </mc:Choice>
              <mc:Fallback>
                <p:oleObj name="Equation" r:id="rId6" imgW="279360" imgH="431640" progId="Equation.DSMT4">
                  <p:embed/>
                  <p:pic>
                    <p:nvPicPr>
                      <p:cNvPr id="0" name=""/>
                      <p:cNvPicPr/>
                      <p:nvPr/>
                    </p:nvPicPr>
                    <p:blipFill>
                      <a:blip r:embed="rId7"/>
                      <a:stretch>
                        <a:fillRect/>
                      </a:stretch>
                    </p:blipFill>
                    <p:spPr>
                      <a:xfrm>
                        <a:off x="171450" y="2115344"/>
                        <a:ext cx="279400" cy="431800"/>
                      </a:xfrm>
                      <a:prstGeom prst="rect">
                        <a:avLst/>
                      </a:prstGeom>
                      <a:solidFill>
                        <a:schemeClr val="accent6">
                          <a:lumMod val="20000"/>
                          <a:lumOff val="80000"/>
                        </a:schemeClr>
                      </a:solidFill>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2317783778"/>
              </p:ext>
            </p:extLst>
          </p:nvPr>
        </p:nvGraphicFramePr>
        <p:xfrm>
          <a:off x="152400" y="4800600"/>
          <a:ext cx="317500" cy="431800"/>
        </p:xfrm>
        <a:graphic>
          <a:graphicData uri="http://schemas.openxmlformats.org/presentationml/2006/ole">
            <mc:AlternateContent xmlns:mc="http://schemas.openxmlformats.org/markup-compatibility/2006">
              <mc:Choice xmlns:v="urn:schemas-microsoft-com:vml" Requires="v">
                <p:oleObj spid="_x0000_s2061" name="Equation" r:id="rId8" imgW="317160" imgH="431640" progId="Equation.DSMT4">
                  <p:embed/>
                </p:oleObj>
              </mc:Choice>
              <mc:Fallback>
                <p:oleObj name="Equation" r:id="rId8" imgW="317160" imgH="431640" progId="Equation.DSMT4">
                  <p:embed/>
                  <p:pic>
                    <p:nvPicPr>
                      <p:cNvPr id="0" name=""/>
                      <p:cNvPicPr/>
                      <p:nvPr/>
                    </p:nvPicPr>
                    <p:blipFill>
                      <a:blip r:embed="rId9"/>
                      <a:stretch>
                        <a:fillRect/>
                      </a:stretch>
                    </p:blipFill>
                    <p:spPr>
                      <a:xfrm>
                        <a:off x="152400" y="4800600"/>
                        <a:ext cx="317500" cy="431800"/>
                      </a:xfrm>
                      <a:prstGeom prst="rect">
                        <a:avLst/>
                      </a:prstGeom>
                      <a:solidFill>
                        <a:schemeClr val="accent6">
                          <a:lumMod val="20000"/>
                          <a:lumOff val="80000"/>
                        </a:schemeClr>
                      </a:solidFill>
                    </p:spPr>
                  </p:pic>
                </p:oleObj>
              </mc:Fallback>
            </mc:AlternateContent>
          </a:graphicData>
        </a:graphic>
      </p:graphicFrame>
      <p:sp>
        <p:nvSpPr>
          <p:cNvPr id="10" name="TextBox 9"/>
          <p:cNvSpPr txBox="1"/>
          <p:nvPr/>
        </p:nvSpPr>
        <p:spPr>
          <a:xfrm>
            <a:off x="928595" y="6144774"/>
            <a:ext cx="314510" cy="400110"/>
          </a:xfrm>
          <a:prstGeom prst="rect">
            <a:avLst/>
          </a:prstGeom>
          <a:solidFill>
            <a:schemeClr val="accent6">
              <a:lumMod val="20000"/>
              <a:lumOff val="80000"/>
            </a:schemeClr>
          </a:solidFill>
          <a:ln w="22225">
            <a:noFill/>
          </a:ln>
        </p:spPr>
        <p:txBody>
          <a:bodyPr wrap="none" rtlCol="0">
            <a:spAutoFit/>
          </a:bodyPr>
          <a:lstStyle/>
          <a:p>
            <a:r>
              <a:rPr lang="en-US" sz="2000" b="1" dirty="0" smtClean="0"/>
              <a:t>1</a:t>
            </a:r>
            <a:endParaRPr lang="en-US" sz="2000" b="1" dirty="0" smtClean="0"/>
          </a:p>
        </p:txBody>
      </p:sp>
      <p:sp>
        <p:nvSpPr>
          <p:cNvPr id="18" name="TextBox 17"/>
          <p:cNvSpPr txBox="1"/>
          <p:nvPr/>
        </p:nvSpPr>
        <p:spPr>
          <a:xfrm>
            <a:off x="1735419" y="6144774"/>
            <a:ext cx="314510" cy="400110"/>
          </a:xfrm>
          <a:prstGeom prst="rect">
            <a:avLst/>
          </a:prstGeom>
          <a:solidFill>
            <a:schemeClr val="accent6">
              <a:lumMod val="20000"/>
              <a:lumOff val="80000"/>
            </a:schemeClr>
          </a:solidFill>
          <a:ln w="22225">
            <a:noFill/>
          </a:ln>
        </p:spPr>
        <p:txBody>
          <a:bodyPr wrap="none" rtlCol="0">
            <a:spAutoFit/>
          </a:bodyPr>
          <a:lstStyle/>
          <a:p>
            <a:r>
              <a:rPr lang="en-US" sz="2000" b="1" dirty="0" smtClean="0"/>
              <a:t>2</a:t>
            </a:r>
            <a:endParaRPr lang="en-US" sz="2000" b="1" dirty="0" smtClean="0"/>
          </a:p>
        </p:txBody>
      </p:sp>
      <p:sp>
        <p:nvSpPr>
          <p:cNvPr id="19" name="TextBox 18"/>
          <p:cNvSpPr txBox="1"/>
          <p:nvPr/>
        </p:nvSpPr>
        <p:spPr>
          <a:xfrm>
            <a:off x="2757395" y="6139760"/>
            <a:ext cx="314510" cy="400110"/>
          </a:xfrm>
          <a:prstGeom prst="rect">
            <a:avLst/>
          </a:prstGeom>
          <a:solidFill>
            <a:schemeClr val="accent6">
              <a:lumMod val="20000"/>
              <a:lumOff val="80000"/>
            </a:schemeClr>
          </a:solidFill>
          <a:ln w="22225">
            <a:noFill/>
          </a:ln>
        </p:spPr>
        <p:txBody>
          <a:bodyPr wrap="none" rtlCol="0">
            <a:spAutoFit/>
          </a:bodyPr>
          <a:lstStyle/>
          <a:p>
            <a:r>
              <a:rPr lang="en-US" sz="2000" b="1" dirty="0" smtClean="0"/>
              <a:t>3</a:t>
            </a:r>
            <a:endParaRPr lang="en-US" sz="2000" b="1" dirty="0" smtClean="0"/>
          </a:p>
        </p:txBody>
      </p:sp>
      <p:sp>
        <p:nvSpPr>
          <p:cNvPr id="20" name="TextBox 19"/>
          <p:cNvSpPr txBox="1"/>
          <p:nvPr/>
        </p:nvSpPr>
        <p:spPr>
          <a:xfrm>
            <a:off x="3747995" y="6139760"/>
            <a:ext cx="314510" cy="400110"/>
          </a:xfrm>
          <a:prstGeom prst="rect">
            <a:avLst/>
          </a:prstGeom>
          <a:solidFill>
            <a:schemeClr val="accent6">
              <a:lumMod val="20000"/>
              <a:lumOff val="80000"/>
            </a:schemeClr>
          </a:solidFill>
          <a:ln w="22225">
            <a:noFill/>
          </a:ln>
        </p:spPr>
        <p:txBody>
          <a:bodyPr wrap="none" rtlCol="0">
            <a:spAutoFit/>
          </a:bodyPr>
          <a:lstStyle/>
          <a:p>
            <a:r>
              <a:rPr lang="en-US" sz="2000" b="1" dirty="0" smtClean="0"/>
              <a:t>4</a:t>
            </a:r>
            <a:endParaRPr lang="en-US" sz="2000" b="1" dirty="0" smtClean="0"/>
          </a:p>
        </p:txBody>
      </p:sp>
      <p:sp>
        <p:nvSpPr>
          <p:cNvPr id="21" name="TextBox 20"/>
          <p:cNvSpPr txBox="1"/>
          <p:nvPr/>
        </p:nvSpPr>
        <p:spPr>
          <a:xfrm>
            <a:off x="928595" y="3404022"/>
            <a:ext cx="314510" cy="400110"/>
          </a:xfrm>
          <a:prstGeom prst="rect">
            <a:avLst/>
          </a:prstGeom>
          <a:solidFill>
            <a:schemeClr val="accent6">
              <a:lumMod val="20000"/>
              <a:lumOff val="80000"/>
            </a:schemeClr>
          </a:solidFill>
          <a:ln w="22225">
            <a:noFill/>
          </a:ln>
        </p:spPr>
        <p:txBody>
          <a:bodyPr wrap="none" rtlCol="0">
            <a:spAutoFit/>
          </a:bodyPr>
          <a:lstStyle/>
          <a:p>
            <a:r>
              <a:rPr lang="en-US" sz="2000" b="1" dirty="0" smtClean="0"/>
              <a:t>1</a:t>
            </a:r>
            <a:endParaRPr lang="en-US" sz="2000" b="1" dirty="0" smtClean="0"/>
          </a:p>
        </p:txBody>
      </p:sp>
      <p:sp>
        <p:nvSpPr>
          <p:cNvPr id="22" name="TextBox 21"/>
          <p:cNvSpPr txBox="1"/>
          <p:nvPr/>
        </p:nvSpPr>
        <p:spPr>
          <a:xfrm>
            <a:off x="1735419" y="3404022"/>
            <a:ext cx="314510" cy="400110"/>
          </a:xfrm>
          <a:prstGeom prst="rect">
            <a:avLst/>
          </a:prstGeom>
          <a:solidFill>
            <a:schemeClr val="accent6">
              <a:lumMod val="20000"/>
              <a:lumOff val="80000"/>
            </a:schemeClr>
          </a:solidFill>
          <a:ln w="22225">
            <a:noFill/>
          </a:ln>
        </p:spPr>
        <p:txBody>
          <a:bodyPr wrap="none" rtlCol="0">
            <a:spAutoFit/>
          </a:bodyPr>
          <a:lstStyle/>
          <a:p>
            <a:r>
              <a:rPr lang="en-US" sz="2000" b="1" dirty="0" smtClean="0"/>
              <a:t>2</a:t>
            </a:r>
            <a:endParaRPr lang="en-US" sz="2000" b="1" dirty="0" smtClean="0"/>
          </a:p>
        </p:txBody>
      </p:sp>
      <p:sp>
        <p:nvSpPr>
          <p:cNvPr id="23" name="TextBox 22"/>
          <p:cNvSpPr txBox="1"/>
          <p:nvPr/>
        </p:nvSpPr>
        <p:spPr>
          <a:xfrm>
            <a:off x="2757395" y="3399008"/>
            <a:ext cx="314510" cy="400110"/>
          </a:xfrm>
          <a:prstGeom prst="rect">
            <a:avLst/>
          </a:prstGeom>
          <a:solidFill>
            <a:schemeClr val="accent6">
              <a:lumMod val="20000"/>
              <a:lumOff val="80000"/>
            </a:schemeClr>
          </a:solidFill>
          <a:ln w="22225">
            <a:noFill/>
          </a:ln>
        </p:spPr>
        <p:txBody>
          <a:bodyPr wrap="none" rtlCol="0">
            <a:spAutoFit/>
          </a:bodyPr>
          <a:lstStyle/>
          <a:p>
            <a:r>
              <a:rPr lang="en-US" sz="2000" b="1" dirty="0" smtClean="0"/>
              <a:t>3</a:t>
            </a:r>
            <a:endParaRPr lang="en-US" sz="2000" b="1" dirty="0" smtClean="0"/>
          </a:p>
        </p:txBody>
      </p:sp>
      <p:sp>
        <p:nvSpPr>
          <p:cNvPr id="24" name="TextBox 23"/>
          <p:cNvSpPr txBox="1"/>
          <p:nvPr/>
        </p:nvSpPr>
        <p:spPr>
          <a:xfrm>
            <a:off x="4881333" y="857780"/>
            <a:ext cx="2162451" cy="400110"/>
          </a:xfrm>
          <a:prstGeom prst="rect">
            <a:avLst/>
          </a:prstGeom>
          <a:solidFill>
            <a:schemeClr val="accent6">
              <a:lumMod val="40000"/>
              <a:lumOff val="60000"/>
            </a:schemeClr>
          </a:solidFill>
          <a:ln w="22225">
            <a:noFill/>
          </a:ln>
        </p:spPr>
        <p:txBody>
          <a:bodyPr wrap="none" rtlCol="0">
            <a:spAutoFit/>
          </a:bodyPr>
          <a:lstStyle/>
          <a:p>
            <a:r>
              <a:rPr lang="en-US" sz="2000" b="1" dirty="0" smtClean="0"/>
              <a:t>Inverse kinematics</a:t>
            </a:r>
            <a:endParaRPr lang="en-US" sz="2000" b="1" dirty="0" smtClean="0"/>
          </a:p>
        </p:txBody>
      </p:sp>
      <p:cxnSp>
        <p:nvCxnSpPr>
          <p:cNvPr id="17" name="Straight Arrow Connector 16"/>
          <p:cNvCxnSpPr>
            <a:endCxn id="24" idx="2"/>
          </p:cNvCxnSpPr>
          <p:nvPr/>
        </p:nvCxnSpPr>
        <p:spPr>
          <a:xfrm flipH="1" flipV="1">
            <a:off x="5962559" y="1257890"/>
            <a:ext cx="2952841" cy="1180510"/>
          </a:xfrm>
          <a:prstGeom prst="straightConnector1">
            <a:avLst/>
          </a:prstGeom>
          <a:ln w="25400" cmpd="sng">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flipV="1">
            <a:off x="5962558" y="1257890"/>
            <a:ext cx="2038442" cy="2146132"/>
          </a:xfrm>
          <a:prstGeom prst="straightConnector1">
            <a:avLst/>
          </a:prstGeom>
          <a:ln w="25400" cmpd="sng">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flipV="1">
            <a:off x="5962559" y="1257890"/>
            <a:ext cx="743041" cy="590255"/>
          </a:xfrm>
          <a:prstGeom prst="straightConnector1">
            <a:avLst/>
          </a:prstGeom>
          <a:ln w="25400" cmpd="sng">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24" idx="2"/>
          </p:cNvCxnSpPr>
          <p:nvPr/>
        </p:nvCxnSpPr>
        <p:spPr>
          <a:xfrm flipV="1">
            <a:off x="5334000" y="1257890"/>
            <a:ext cx="628559" cy="1592466"/>
          </a:xfrm>
          <a:prstGeom prst="straightConnector1">
            <a:avLst/>
          </a:prstGeom>
          <a:ln w="25400" cmpd="sng">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666940" y="3399008"/>
            <a:ext cx="314510" cy="400110"/>
          </a:xfrm>
          <a:prstGeom prst="rect">
            <a:avLst/>
          </a:prstGeom>
          <a:solidFill>
            <a:schemeClr val="accent6">
              <a:lumMod val="20000"/>
              <a:lumOff val="80000"/>
            </a:schemeClr>
          </a:solidFill>
          <a:ln w="22225">
            <a:noFill/>
          </a:ln>
        </p:spPr>
        <p:txBody>
          <a:bodyPr wrap="none" rtlCol="0">
            <a:spAutoFit/>
          </a:bodyPr>
          <a:lstStyle/>
          <a:p>
            <a:r>
              <a:rPr lang="en-US" sz="2000" b="1" dirty="0" smtClean="0"/>
              <a:t>4</a:t>
            </a:r>
            <a:endParaRPr lang="en-US" sz="2000" b="1" dirty="0" smtClean="0"/>
          </a:p>
        </p:txBody>
      </p:sp>
      <p:sp>
        <p:nvSpPr>
          <p:cNvPr id="31" name="Oval 30"/>
          <p:cNvSpPr>
            <a:spLocks noChangeAspect="1"/>
          </p:cNvSpPr>
          <p:nvPr/>
        </p:nvSpPr>
        <p:spPr>
          <a:xfrm>
            <a:off x="1060450" y="2778356"/>
            <a:ext cx="72000" cy="7200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a:spLocks noChangeAspect="1"/>
          </p:cNvSpPr>
          <p:nvPr/>
        </p:nvSpPr>
        <p:spPr>
          <a:xfrm>
            <a:off x="1856674" y="2061779"/>
            <a:ext cx="72000" cy="7200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a:spLocks noChangeAspect="1"/>
          </p:cNvSpPr>
          <p:nvPr/>
        </p:nvSpPr>
        <p:spPr>
          <a:xfrm>
            <a:off x="2899800" y="2214000"/>
            <a:ext cx="72000" cy="7200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a:spLocks noChangeAspect="1"/>
          </p:cNvSpPr>
          <p:nvPr/>
        </p:nvSpPr>
        <p:spPr>
          <a:xfrm>
            <a:off x="3890400" y="1905000"/>
            <a:ext cx="72000" cy="7200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a:spLocks noChangeAspect="1"/>
          </p:cNvSpPr>
          <p:nvPr/>
        </p:nvSpPr>
        <p:spPr>
          <a:xfrm>
            <a:off x="1066800" y="4419600"/>
            <a:ext cx="72000" cy="7200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a:spLocks noChangeAspect="1"/>
          </p:cNvSpPr>
          <p:nvPr/>
        </p:nvSpPr>
        <p:spPr>
          <a:xfrm>
            <a:off x="1863024" y="5181600"/>
            <a:ext cx="72000" cy="7200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a:spLocks noChangeAspect="1"/>
          </p:cNvSpPr>
          <p:nvPr/>
        </p:nvSpPr>
        <p:spPr>
          <a:xfrm>
            <a:off x="2906150" y="5566800"/>
            <a:ext cx="72000" cy="7200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a:spLocks noChangeAspect="1"/>
          </p:cNvSpPr>
          <p:nvPr/>
        </p:nvSpPr>
        <p:spPr>
          <a:xfrm>
            <a:off x="3896750" y="4464844"/>
            <a:ext cx="72000" cy="7200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a:stCxn id="24" idx="1"/>
            <a:endCxn id="31" idx="6"/>
          </p:cNvCxnSpPr>
          <p:nvPr/>
        </p:nvCxnSpPr>
        <p:spPr>
          <a:xfrm flipH="1">
            <a:off x="1132450" y="1057835"/>
            <a:ext cx="3748883" cy="1756521"/>
          </a:xfrm>
          <a:prstGeom prst="straightConnector1">
            <a:avLst/>
          </a:prstGeom>
          <a:ln w="25400" cmpd="sng">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endCxn id="35" idx="7"/>
          </p:cNvCxnSpPr>
          <p:nvPr/>
        </p:nvCxnSpPr>
        <p:spPr>
          <a:xfrm flipH="1">
            <a:off x="1918130" y="1057835"/>
            <a:ext cx="2963203" cy="1014488"/>
          </a:xfrm>
          <a:prstGeom prst="straightConnector1">
            <a:avLst/>
          </a:prstGeom>
          <a:ln w="25400" cmpd="sng">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24" idx="1"/>
            <a:endCxn id="36" idx="0"/>
          </p:cNvCxnSpPr>
          <p:nvPr/>
        </p:nvCxnSpPr>
        <p:spPr>
          <a:xfrm flipH="1">
            <a:off x="2935800" y="1057835"/>
            <a:ext cx="1945533" cy="1156165"/>
          </a:xfrm>
          <a:prstGeom prst="straightConnector1">
            <a:avLst/>
          </a:prstGeom>
          <a:ln w="25400" cmpd="sng">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24" idx="1"/>
            <a:endCxn id="37" idx="5"/>
          </p:cNvCxnSpPr>
          <p:nvPr/>
        </p:nvCxnSpPr>
        <p:spPr>
          <a:xfrm flipH="1">
            <a:off x="3951856" y="1057835"/>
            <a:ext cx="929477" cy="908621"/>
          </a:xfrm>
          <a:prstGeom prst="straightConnector1">
            <a:avLst/>
          </a:prstGeom>
          <a:ln w="25400" cmpd="sng">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24" idx="1"/>
            <a:endCxn id="38" idx="7"/>
          </p:cNvCxnSpPr>
          <p:nvPr/>
        </p:nvCxnSpPr>
        <p:spPr>
          <a:xfrm flipH="1">
            <a:off x="1128256" y="1057835"/>
            <a:ext cx="3753077" cy="3372309"/>
          </a:xfrm>
          <a:prstGeom prst="straightConnector1">
            <a:avLst/>
          </a:prstGeom>
          <a:ln w="25400" cmpd="sng">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24" idx="1"/>
          </p:cNvCxnSpPr>
          <p:nvPr/>
        </p:nvCxnSpPr>
        <p:spPr>
          <a:xfrm flipH="1">
            <a:off x="1935024" y="1057835"/>
            <a:ext cx="2946309" cy="4123765"/>
          </a:xfrm>
          <a:prstGeom prst="straightConnector1">
            <a:avLst/>
          </a:prstGeom>
          <a:ln w="25400" cmpd="sng">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24" idx="1"/>
          </p:cNvCxnSpPr>
          <p:nvPr/>
        </p:nvCxnSpPr>
        <p:spPr>
          <a:xfrm flipH="1">
            <a:off x="2978150" y="1057835"/>
            <a:ext cx="1903183" cy="4508965"/>
          </a:xfrm>
          <a:prstGeom prst="straightConnector1">
            <a:avLst/>
          </a:prstGeom>
          <a:ln w="25400" cmpd="sng">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24" idx="1"/>
          </p:cNvCxnSpPr>
          <p:nvPr/>
        </p:nvCxnSpPr>
        <p:spPr>
          <a:xfrm flipH="1">
            <a:off x="3962400" y="1057835"/>
            <a:ext cx="918933" cy="3397765"/>
          </a:xfrm>
          <a:prstGeom prst="straightConnector1">
            <a:avLst/>
          </a:prstGeom>
          <a:ln w="25400" cmpd="sng">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 name="Freeform 2"/>
          <p:cNvSpPr/>
          <p:nvPr/>
        </p:nvSpPr>
        <p:spPr>
          <a:xfrm>
            <a:off x="1092200" y="1905000"/>
            <a:ext cx="2882900" cy="901700"/>
          </a:xfrm>
          <a:custGeom>
            <a:avLst/>
            <a:gdLst>
              <a:gd name="connsiteX0" fmla="*/ 0 w 2882900"/>
              <a:gd name="connsiteY0" fmla="*/ 901700 h 901700"/>
              <a:gd name="connsiteX1" fmla="*/ 800100 w 2882900"/>
              <a:gd name="connsiteY1" fmla="*/ 165100 h 901700"/>
              <a:gd name="connsiteX2" fmla="*/ 1828800 w 2882900"/>
              <a:gd name="connsiteY2" fmla="*/ 342900 h 901700"/>
              <a:gd name="connsiteX3" fmla="*/ 2882900 w 2882900"/>
              <a:gd name="connsiteY3" fmla="*/ 0 h 901700"/>
            </a:gdLst>
            <a:ahLst/>
            <a:cxnLst>
              <a:cxn ang="0">
                <a:pos x="connsiteX0" y="connsiteY0"/>
              </a:cxn>
              <a:cxn ang="0">
                <a:pos x="connsiteX1" y="connsiteY1"/>
              </a:cxn>
              <a:cxn ang="0">
                <a:pos x="connsiteX2" y="connsiteY2"/>
              </a:cxn>
              <a:cxn ang="0">
                <a:pos x="connsiteX3" y="connsiteY3"/>
              </a:cxn>
            </a:cxnLst>
            <a:rect l="l" t="t" r="r" b="b"/>
            <a:pathLst>
              <a:path w="2882900" h="901700">
                <a:moveTo>
                  <a:pt x="0" y="901700"/>
                </a:moveTo>
                <a:cubicBezTo>
                  <a:pt x="247650" y="579966"/>
                  <a:pt x="495300" y="258233"/>
                  <a:pt x="800100" y="165100"/>
                </a:cubicBezTo>
                <a:cubicBezTo>
                  <a:pt x="1104900" y="71967"/>
                  <a:pt x="1481667" y="370417"/>
                  <a:pt x="1828800" y="342900"/>
                </a:cubicBezTo>
                <a:cubicBezTo>
                  <a:pt x="2175933" y="315383"/>
                  <a:pt x="2611967" y="133350"/>
                  <a:pt x="2882900" y="0"/>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1104900" y="4457700"/>
            <a:ext cx="2832100" cy="1169336"/>
          </a:xfrm>
          <a:custGeom>
            <a:avLst/>
            <a:gdLst>
              <a:gd name="connsiteX0" fmla="*/ 0 w 2832100"/>
              <a:gd name="connsiteY0" fmla="*/ 0 h 1169336"/>
              <a:gd name="connsiteX1" fmla="*/ 812800 w 2832100"/>
              <a:gd name="connsiteY1" fmla="*/ 762000 h 1169336"/>
              <a:gd name="connsiteX2" fmla="*/ 1841500 w 2832100"/>
              <a:gd name="connsiteY2" fmla="*/ 1143000 h 1169336"/>
              <a:gd name="connsiteX3" fmla="*/ 2832100 w 2832100"/>
              <a:gd name="connsiteY3" fmla="*/ 50800 h 1169336"/>
            </a:gdLst>
            <a:ahLst/>
            <a:cxnLst>
              <a:cxn ang="0">
                <a:pos x="connsiteX0" y="connsiteY0"/>
              </a:cxn>
              <a:cxn ang="0">
                <a:pos x="connsiteX1" y="connsiteY1"/>
              </a:cxn>
              <a:cxn ang="0">
                <a:pos x="connsiteX2" y="connsiteY2"/>
              </a:cxn>
              <a:cxn ang="0">
                <a:pos x="connsiteX3" y="connsiteY3"/>
              </a:cxn>
            </a:cxnLst>
            <a:rect l="l" t="t" r="r" b="b"/>
            <a:pathLst>
              <a:path w="2832100" h="1169336">
                <a:moveTo>
                  <a:pt x="0" y="0"/>
                </a:moveTo>
                <a:cubicBezTo>
                  <a:pt x="252941" y="285750"/>
                  <a:pt x="505883" y="571500"/>
                  <a:pt x="812800" y="762000"/>
                </a:cubicBezTo>
                <a:cubicBezTo>
                  <a:pt x="1119717" y="952500"/>
                  <a:pt x="1504950" y="1261533"/>
                  <a:pt x="1841500" y="1143000"/>
                </a:cubicBezTo>
                <a:cubicBezTo>
                  <a:pt x="2178050" y="1024467"/>
                  <a:pt x="2451100" y="232833"/>
                  <a:pt x="2832100" y="50800"/>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TextBox 43"/>
          <p:cNvSpPr txBox="1"/>
          <p:nvPr/>
        </p:nvSpPr>
        <p:spPr>
          <a:xfrm>
            <a:off x="4856432" y="4853490"/>
            <a:ext cx="4208653" cy="954107"/>
          </a:xfrm>
          <a:prstGeom prst="rect">
            <a:avLst/>
          </a:prstGeom>
          <a:solidFill>
            <a:schemeClr val="accent6">
              <a:lumMod val="20000"/>
              <a:lumOff val="80000"/>
            </a:schemeClr>
          </a:solidFill>
          <a:ln w="22225">
            <a:noFill/>
          </a:ln>
        </p:spPr>
        <p:txBody>
          <a:bodyPr wrap="none" rtlCol="0">
            <a:spAutoFit/>
          </a:bodyPr>
          <a:lstStyle/>
          <a:p>
            <a:pPr algn="ctr"/>
            <a:r>
              <a:rPr lang="en-US" sz="3200" b="1" dirty="0" smtClean="0"/>
              <a:t>Second Stage</a:t>
            </a:r>
          </a:p>
          <a:p>
            <a:pPr algn="ctr"/>
            <a:r>
              <a:rPr lang="en-US" sz="2400" b="1" dirty="0" smtClean="0"/>
              <a:t>Smooth functions for each joint</a:t>
            </a:r>
            <a:endParaRPr lang="en-US" sz="2400" b="1" dirty="0" smtClean="0"/>
          </a:p>
        </p:txBody>
      </p:sp>
    </p:spTree>
    <p:extLst>
      <p:ext uri="{BB962C8B-B14F-4D97-AF65-F5344CB8AC3E}">
        <p14:creationId xmlns:p14="http://schemas.microsoft.com/office/powerpoint/2010/main" val="2641347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p:cNvSpPr txBox="1"/>
          <p:nvPr/>
        </p:nvSpPr>
        <p:spPr>
          <a:xfrm>
            <a:off x="5029751" y="4853490"/>
            <a:ext cx="3862018" cy="1323439"/>
          </a:xfrm>
          <a:prstGeom prst="rect">
            <a:avLst/>
          </a:prstGeom>
          <a:solidFill>
            <a:schemeClr val="accent6">
              <a:lumMod val="20000"/>
              <a:lumOff val="80000"/>
            </a:schemeClr>
          </a:solidFill>
          <a:ln w="22225">
            <a:noFill/>
          </a:ln>
        </p:spPr>
        <p:txBody>
          <a:bodyPr wrap="none" rtlCol="0">
            <a:spAutoFit/>
          </a:bodyPr>
          <a:lstStyle/>
          <a:p>
            <a:pPr algn="ctr"/>
            <a:r>
              <a:rPr lang="en-US" sz="3200" b="1" dirty="0" smtClean="0"/>
              <a:t>Third Stage</a:t>
            </a:r>
          </a:p>
          <a:p>
            <a:pPr algn="ctr"/>
            <a:r>
              <a:rPr lang="en-US" sz="2400" b="1" dirty="0" smtClean="0"/>
              <a:t>Direct kinematics (if needed)</a:t>
            </a:r>
          </a:p>
          <a:p>
            <a:pPr algn="ctr"/>
            <a:r>
              <a:rPr lang="en-US" sz="2400" b="1" dirty="0" smtClean="0"/>
              <a:t>e.g.: obstacle avoidance </a:t>
            </a:r>
            <a:endParaRPr lang="en-US" sz="2400" b="1" dirty="0" smtClean="0"/>
          </a:p>
        </p:txBody>
      </p:sp>
      <p:sp>
        <p:nvSpPr>
          <p:cNvPr id="2" name="Title 1"/>
          <p:cNvSpPr>
            <a:spLocks noGrp="1"/>
          </p:cNvSpPr>
          <p:nvPr>
            <p:ph type="title"/>
          </p:nvPr>
        </p:nvSpPr>
        <p:spPr/>
        <p:txBody>
          <a:bodyPr/>
          <a:lstStyle/>
          <a:p>
            <a:r>
              <a:rPr lang="en-US" dirty="0" smtClean="0"/>
              <a:t>Joint-Space Scheme</a:t>
            </a:r>
            <a:endParaRPr lang="en-US" dirty="0"/>
          </a:p>
        </p:txBody>
      </p:sp>
      <p:sp>
        <p:nvSpPr>
          <p:cNvPr id="4" name="Slide Number Placeholder 3"/>
          <p:cNvSpPr>
            <a:spLocks noGrp="1"/>
          </p:cNvSpPr>
          <p:nvPr>
            <p:ph type="sldNum" sz="quarter" idx="12"/>
          </p:nvPr>
        </p:nvSpPr>
        <p:spPr/>
        <p:txBody>
          <a:bodyPr/>
          <a:lstStyle/>
          <a:p>
            <a:fld id="{6F8557DD-BFF2-4343-BCF6-159C6C9081F9}" type="slidenum">
              <a:rPr lang="en-US" smtClean="0"/>
              <a:pPr/>
              <a:t>8</a:t>
            </a:fld>
            <a:endParaRPr lang="en-US" dirty="0"/>
          </a:p>
        </p:txBody>
      </p:sp>
      <p:pic>
        <p:nvPicPr>
          <p:cNvPr id="5" name="Picture 2" descr="C:\Users\Nidal\Desktop\1-s2.0-S0921889099000585-gr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0581" y="1585912"/>
            <a:ext cx="3913419" cy="252888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idx="1"/>
          </p:nvPr>
        </p:nvSpPr>
        <p:spPr/>
        <p:txBody>
          <a:bodyPr/>
          <a:lstStyle/>
          <a:p>
            <a:endParaRPr lang="en-US" dirty="0"/>
          </a:p>
        </p:txBody>
      </p:sp>
      <p:pic>
        <p:nvPicPr>
          <p:cNvPr id="1027" name="Picture 3" descr="C:\Users\Nidal\Desktop\1-s2.0-S0736584508000239-gr15.jpg"/>
          <p:cNvPicPr>
            <a:picLocks noChangeAspect="1" noChangeArrowheads="1"/>
          </p:cNvPicPr>
          <p:nvPr/>
        </p:nvPicPr>
        <p:blipFill rotWithShape="1">
          <a:blip r:embed="rId5">
            <a:extLst>
              <a:ext uri="{28A0092B-C50C-407E-A947-70E740481C1C}">
                <a14:useLocalDpi xmlns:a14="http://schemas.microsoft.com/office/drawing/2010/main" val="0"/>
              </a:ext>
            </a:extLst>
          </a:blip>
          <a:srcRect r="50000"/>
          <a:stretch/>
        </p:blipFill>
        <p:spPr bwMode="auto">
          <a:xfrm>
            <a:off x="628650" y="1057835"/>
            <a:ext cx="3352800" cy="548256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p:cNvCxnSpPr/>
          <p:nvPr/>
        </p:nvCxnSpPr>
        <p:spPr>
          <a:xfrm>
            <a:off x="1085850" y="1219200"/>
            <a:ext cx="0" cy="5029200"/>
          </a:xfrm>
          <a:prstGeom prst="line">
            <a:avLst/>
          </a:prstGeom>
          <a:ln w="25400" cmpd="sng">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892674" y="1201271"/>
            <a:ext cx="0" cy="5029200"/>
          </a:xfrm>
          <a:prstGeom prst="line">
            <a:avLst/>
          </a:prstGeom>
          <a:ln w="25400" cmpd="sng">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14650" y="1219200"/>
            <a:ext cx="0" cy="5029200"/>
          </a:xfrm>
          <a:prstGeom prst="line">
            <a:avLst/>
          </a:prstGeom>
          <a:ln w="25400" cmpd="sng">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905250" y="1219200"/>
            <a:ext cx="0" cy="5029200"/>
          </a:xfrm>
          <a:prstGeom prst="line">
            <a:avLst/>
          </a:prstGeom>
          <a:ln w="25400" cmpd="sng">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9" name="Object 8"/>
          <p:cNvGraphicFramePr>
            <a:graphicFrameLocks noChangeAspect="1"/>
          </p:cNvGraphicFramePr>
          <p:nvPr>
            <p:extLst>
              <p:ext uri="{D42A27DB-BD31-4B8C-83A1-F6EECF244321}">
                <p14:modId xmlns:p14="http://schemas.microsoft.com/office/powerpoint/2010/main" val="1457276981"/>
              </p:ext>
            </p:extLst>
          </p:nvPr>
        </p:nvGraphicFramePr>
        <p:xfrm>
          <a:off x="171450" y="2115344"/>
          <a:ext cx="279400" cy="431800"/>
        </p:xfrm>
        <a:graphic>
          <a:graphicData uri="http://schemas.openxmlformats.org/presentationml/2006/ole">
            <mc:AlternateContent xmlns:mc="http://schemas.openxmlformats.org/markup-compatibility/2006">
              <mc:Choice xmlns:v="urn:schemas-microsoft-com:vml" Requires="v">
                <p:oleObj spid="_x0000_s3081" name="Equation" r:id="rId6" imgW="279360" imgH="431640" progId="Equation.DSMT4">
                  <p:embed/>
                </p:oleObj>
              </mc:Choice>
              <mc:Fallback>
                <p:oleObj name="Equation" r:id="rId6" imgW="279360" imgH="431640" progId="Equation.DSMT4">
                  <p:embed/>
                  <p:pic>
                    <p:nvPicPr>
                      <p:cNvPr id="0" name=""/>
                      <p:cNvPicPr/>
                      <p:nvPr/>
                    </p:nvPicPr>
                    <p:blipFill>
                      <a:blip r:embed="rId7"/>
                      <a:stretch>
                        <a:fillRect/>
                      </a:stretch>
                    </p:blipFill>
                    <p:spPr>
                      <a:xfrm>
                        <a:off x="171450" y="2115344"/>
                        <a:ext cx="279400" cy="431800"/>
                      </a:xfrm>
                      <a:prstGeom prst="rect">
                        <a:avLst/>
                      </a:prstGeom>
                      <a:solidFill>
                        <a:schemeClr val="accent6">
                          <a:lumMod val="20000"/>
                          <a:lumOff val="80000"/>
                        </a:schemeClr>
                      </a:solidFill>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2291493251"/>
              </p:ext>
            </p:extLst>
          </p:nvPr>
        </p:nvGraphicFramePr>
        <p:xfrm>
          <a:off x="152400" y="4800600"/>
          <a:ext cx="317500" cy="431800"/>
        </p:xfrm>
        <a:graphic>
          <a:graphicData uri="http://schemas.openxmlformats.org/presentationml/2006/ole">
            <mc:AlternateContent xmlns:mc="http://schemas.openxmlformats.org/markup-compatibility/2006">
              <mc:Choice xmlns:v="urn:schemas-microsoft-com:vml" Requires="v">
                <p:oleObj spid="_x0000_s3082" name="Equation" r:id="rId8" imgW="317160" imgH="431640" progId="Equation.DSMT4">
                  <p:embed/>
                </p:oleObj>
              </mc:Choice>
              <mc:Fallback>
                <p:oleObj name="Equation" r:id="rId8" imgW="317160" imgH="431640" progId="Equation.DSMT4">
                  <p:embed/>
                  <p:pic>
                    <p:nvPicPr>
                      <p:cNvPr id="0" name=""/>
                      <p:cNvPicPr/>
                      <p:nvPr/>
                    </p:nvPicPr>
                    <p:blipFill>
                      <a:blip r:embed="rId9"/>
                      <a:stretch>
                        <a:fillRect/>
                      </a:stretch>
                    </p:blipFill>
                    <p:spPr>
                      <a:xfrm>
                        <a:off x="152400" y="4800600"/>
                        <a:ext cx="317500" cy="431800"/>
                      </a:xfrm>
                      <a:prstGeom prst="rect">
                        <a:avLst/>
                      </a:prstGeom>
                      <a:solidFill>
                        <a:schemeClr val="accent6">
                          <a:lumMod val="20000"/>
                          <a:lumOff val="80000"/>
                        </a:schemeClr>
                      </a:solidFill>
                    </p:spPr>
                  </p:pic>
                </p:oleObj>
              </mc:Fallback>
            </mc:AlternateContent>
          </a:graphicData>
        </a:graphic>
      </p:graphicFrame>
      <p:sp>
        <p:nvSpPr>
          <p:cNvPr id="10" name="TextBox 9"/>
          <p:cNvSpPr txBox="1"/>
          <p:nvPr/>
        </p:nvSpPr>
        <p:spPr>
          <a:xfrm>
            <a:off x="928595" y="6144774"/>
            <a:ext cx="314510" cy="400110"/>
          </a:xfrm>
          <a:prstGeom prst="rect">
            <a:avLst/>
          </a:prstGeom>
          <a:solidFill>
            <a:schemeClr val="accent6">
              <a:lumMod val="20000"/>
              <a:lumOff val="80000"/>
            </a:schemeClr>
          </a:solidFill>
          <a:ln w="22225">
            <a:noFill/>
          </a:ln>
        </p:spPr>
        <p:txBody>
          <a:bodyPr wrap="none" rtlCol="0">
            <a:spAutoFit/>
          </a:bodyPr>
          <a:lstStyle/>
          <a:p>
            <a:r>
              <a:rPr lang="en-US" sz="2000" b="1" dirty="0" smtClean="0"/>
              <a:t>1</a:t>
            </a:r>
            <a:endParaRPr lang="en-US" sz="2000" b="1" dirty="0" smtClean="0"/>
          </a:p>
        </p:txBody>
      </p:sp>
      <p:sp>
        <p:nvSpPr>
          <p:cNvPr id="18" name="TextBox 17"/>
          <p:cNvSpPr txBox="1"/>
          <p:nvPr/>
        </p:nvSpPr>
        <p:spPr>
          <a:xfrm>
            <a:off x="1735419" y="6144774"/>
            <a:ext cx="314510" cy="400110"/>
          </a:xfrm>
          <a:prstGeom prst="rect">
            <a:avLst/>
          </a:prstGeom>
          <a:solidFill>
            <a:schemeClr val="accent6">
              <a:lumMod val="20000"/>
              <a:lumOff val="80000"/>
            </a:schemeClr>
          </a:solidFill>
          <a:ln w="22225">
            <a:noFill/>
          </a:ln>
        </p:spPr>
        <p:txBody>
          <a:bodyPr wrap="none" rtlCol="0">
            <a:spAutoFit/>
          </a:bodyPr>
          <a:lstStyle/>
          <a:p>
            <a:r>
              <a:rPr lang="en-US" sz="2000" b="1" dirty="0" smtClean="0"/>
              <a:t>2</a:t>
            </a:r>
            <a:endParaRPr lang="en-US" sz="2000" b="1" dirty="0" smtClean="0"/>
          </a:p>
        </p:txBody>
      </p:sp>
      <p:sp>
        <p:nvSpPr>
          <p:cNvPr id="19" name="TextBox 18"/>
          <p:cNvSpPr txBox="1"/>
          <p:nvPr/>
        </p:nvSpPr>
        <p:spPr>
          <a:xfrm>
            <a:off x="2757395" y="6139760"/>
            <a:ext cx="314510" cy="400110"/>
          </a:xfrm>
          <a:prstGeom prst="rect">
            <a:avLst/>
          </a:prstGeom>
          <a:solidFill>
            <a:schemeClr val="accent6">
              <a:lumMod val="20000"/>
              <a:lumOff val="80000"/>
            </a:schemeClr>
          </a:solidFill>
          <a:ln w="22225">
            <a:noFill/>
          </a:ln>
        </p:spPr>
        <p:txBody>
          <a:bodyPr wrap="none" rtlCol="0">
            <a:spAutoFit/>
          </a:bodyPr>
          <a:lstStyle/>
          <a:p>
            <a:r>
              <a:rPr lang="en-US" sz="2000" b="1" dirty="0" smtClean="0"/>
              <a:t>3</a:t>
            </a:r>
            <a:endParaRPr lang="en-US" sz="2000" b="1" dirty="0" smtClean="0"/>
          </a:p>
        </p:txBody>
      </p:sp>
      <p:sp>
        <p:nvSpPr>
          <p:cNvPr id="20" name="TextBox 19"/>
          <p:cNvSpPr txBox="1"/>
          <p:nvPr/>
        </p:nvSpPr>
        <p:spPr>
          <a:xfrm>
            <a:off x="3747995" y="6139760"/>
            <a:ext cx="314510" cy="400110"/>
          </a:xfrm>
          <a:prstGeom prst="rect">
            <a:avLst/>
          </a:prstGeom>
          <a:solidFill>
            <a:schemeClr val="accent6">
              <a:lumMod val="20000"/>
              <a:lumOff val="80000"/>
            </a:schemeClr>
          </a:solidFill>
          <a:ln w="22225">
            <a:noFill/>
          </a:ln>
        </p:spPr>
        <p:txBody>
          <a:bodyPr wrap="none" rtlCol="0">
            <a:spAutoFit/>
          </a:bodyPr>
          <a:lstStyle/>
          <a:p>
            <a:r>
              <a:rPr lang="en-US" sz="2000" b="1" dirty="0" smtClean="0"/>
              <a:t>4</a:t>
            </a:r>
            <a:endParaRPr lang="en-US" sz="2000" b="1" dirty="0" smtClean="0"/>
          </a:p>
        </p:txBody>
      </p:sp>
      <p:sp>
        <p:nvSpPr>
          <p:cNvPr id="21" name="TextBox 20"/>
          <p:cNvSpPr txBox="1"/>
          <p:nvPr/>
        </p:nvSpPr>
        <p:spPr>
          <a:xfrm>
            <a:off x="928595" y="3404022"/>
            <a:ext cx="314510" cy="400110"/>
          </a:xfrm>
          <a:prstGeom prst="rect">
            <a:avLst/>
          </a:prstGeom>
          <a:solidFill>
            <a:schemeClr val="accent6">
              <a:lumMod val="20000"/>
              <a:lumOff val="80000"/>
            </a:schemeClr>
          </a:solidFill>
          <a:ln w="22225">
            <a:noFill/>
          </a:ln>
        </p:spPr>
        <p:txBody>
          <a:bodyPr wrap="none" rtlCol="0">
            <a:spAutoFit/>
          </a:bodyPr>
          <a:lstStyle/>
          <a:p>
            <a:r>
              <a:rPr lang="en-US" sz="2000" b="1" dirty="0" smtClean="0"/>
              <a:t>1</a:t>
            </a:r>
            <a:endParaRPr lang="en-US" sz="2000" b="1" dirty="0" smtClean="0"/>
          </a:p>
        </p:txBody>
      </p:sp>
      <p:sp>
        <p:nvSpPr>
          <p:cNvPr id="22" name="TextBox 21"/>
          <p:cNvSpPr txBox="1"/>
          <p:nvPr/>
        </p:nvSpPr>
        <p:spPr>
          <a:xfrm>
            <a:off x="1735419" y="3404022"/>
            <a:ext cx="314510" cy="400110"/>
          </a:xfrm>
          <a:prstGeom prst="rect">
            <a:avLst/>
          </a:prstGeom>
          <a:solidFill>
            <a:schemeClr val="accent6">
              <a:lumMod val="20000"/>
              <a:lumOff val="80000"/>
            </a:schemeClr>
          </a:solidFill>
          <a:ln w="22225">
            <a:noFill/>
          </a:ln>
        </p:spPr>
        <p:txBody>
          <a:bodyPr wrap="none" rtlCol="0">
            <a:spAutoFit/>
          </a:bodyPr>
          <a:lstStyle/>
          <a:p>
            <a:r>
              <a:rPr lang="en-US" sz="2000" b="1" dirty="0" smtClean="0"/>
              <a:t>2</a:t>
            </a:r>
            <a:endParaRPr lang="en-US" sz="2000" b="1" dirty="0" smtClean="0"/>
          </a:p>
        </p:txBody>
      </p:sp>
      <p:sp>
        <p:nvSpPr>
          <p:cNvPr id="23" name="TextBox 22"/>
          <p:cNvSpPr txBox="1"/>
          <p:nvPr/>
        </p:nvSpPr>
        <p:spPr>
          <a:xfrm>
            <a:off x="2757395" y="3399008"/>
            <a:ext cx="314510" cy="400110"/>
          </a:xfrm>
          <a:prstGeom prst="rect">
            <a:avLst/>
          </a:prstGeom>
          <a:solidFill>
            <a:schemeClr val="accent6">
              <a:lumMod val="20000"/>
              <a:lumOff val="80000"/>
            </a:schemeClr>
          </a:solidFill>
          <a:ln w="22225">
            <a:noFill/>
          </a:ln>
        </p:spPr>
        <p:txBody>
          <a:bodyPr wrap="none" rtlCol="0">
            <a:spAutoFit/>
          </a:bodyPr>
          <a:lstStyle/>
          <a:p>
            <a:r>
              <a:rPr lang="en-US" sz="2000" b="1" dirty="0" smtClean="0"/>
              <a:t>3</a:t>
            </a:r>
            <a:endParaRPr lang="en-US" sz="2000" b="1" dirty="0" smtClean="0"/>
          </a:p>
        </p:txBody>
      </p:sp>
      <p:sp>
        <p:nvSpPr>
          <p:cNvPr id="24" name="TextBox 23"/>
          <p:cNvSpPr txBox="1"/>
          <p:nvPr/>
        </p:nvSpPr>
        <p:spPr>
          <a:xfrm>
            <a:off x="4881333" y="857780"/>
            <a:ext cx="2162451" cy="400110"/>
          </a:xfrm>
          <a:prstGeom prst="rect">
            <a:avLst/>
          </a:prstGeom>
          <a:solidFill>
            <a:schemeClr val="accent6">
              <a:lumMod val="40000"/>
              <a:lumOff val="60000"/>
            </a:schemeClr>
          </a:solidFill>
          <a:ln w="22225">
            <a:noFill/>
          </a:ln>
        </p:spPr>
        <p:txBody>
          <a:bodyPr wrap="none" rtlCol="0">
            <a:spAutoFit/>
          </a:bodyPr>
          <a:lstStyle/>
          <a:p>
            <a:r>
              <a:rPr lang="en-US" sz="2000" b="1" dirty="0" smtClean="0"/>
              <a:t>Inverse kinematics</a:t>
            </a:r>
            <a:endParaRPr lang="en-US" sz="2000" b="1" dirty="0" smtClean="0"/>
          </a:p>
        </p:txBody>
      </p:sp>
      <p:cxnSp>
        <p:nvCxnSpPr>
          <p:cNvPr id="17" name="Straight Arrow Connector 16"/>
          <p:cNvCxnSpPr>
            <a:endCxn id="24" idx="2"/>
          </p:cNvCxnSpPr>
          <p:nvPr/>
        </p:nvCxnSpPr>
        <p:spPr>
          <a:xfrm flipH="1" flipV="1">
            <a:off x="5962559" y="1257890"/>
            <a:ext cx="2952841" cy="1180510"/>
          </a:xfrm>
          <a:prstGeom prst="straightConnector1">
            <a:avLst/>
          </a:prstGeom>
          <a:ln w="25400" cmpd="sng">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flipV="1">
            <a:off x="5962558" y="1257890"/>
            <a:ext cx="2038442" cy="2146132"/>
          </a:xfrm>
          <a:prstGeom prst="straightConnector1">
            <a:avLst/>
          </a:prstGeom>
          <a:ln w="25400" cmpd="sng">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flipV="1">
            <a:off x="5962559" y="1257890"/>
            <a:ext cx="743041" cy="590255"/>
          </a:xfrm>
          <a:prstGeom prst="straightConnector1">
            <a:avLst/>
          </a:prstGeom>
          <a:ln w="25400" cmpd="sng">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24" idx="2"/>
          </p:cNvCxnSpPr>
          <p:nvPr/>
        </p:nvCxnSpPr>
        <p:spPr>
          <a:xfrm flipV="1">
            <a:off x="5334000" y="1257890"/>
            <a:ext cx="628559" cy="1592466"/>
          </a:xfrm>
          <a:prstGeom prst="straightConnector1">
            <a:avLst/>
          </a:prstGeom>
          <a:ln w="25400" cmpd="sng">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666940" y="3399008"/>
            <a:ext cx="314510" cy="400110"/>
          </a:xfrm>
          <a:prstGeom prst="rect">
            <a:avLst/>
          </a:prstGeom>
          <a:solidFill>
            <a:schemeClr val="accent6">
              <a:lumMod val="20000"/>
              <a:lumOff val="80000"/>
            </a:schemeClr>
          </a:solidFill>
          <a:ln w="22225">
            <a:noFill/>
          </a:ln>
        </p:spPr>
        <p:txBody>
          <a:bodyPr wrap="none" rtlCol="0">
            <a:spAutoFit/>
          </a:bodyPr>
          <a:lstStyle/>
          <a:p>
            <a:r>
              <a:rPr lang="en-US" sz="2000" b="1" dirty="0" smtClean="0"/>
              <a:t>4</a:t>
            </a:r>
            <a:endParaRPr lang="en-US" sz="2000" b="1" dirty="0" smtClean="0"/>
          </a:p>
        </p:txBody>
      </p:sp>
      <p:sp>
        <p:nvSpPr>
          <p:cNvPr id="31" name="Oval 30"/>
          <p:cNvSpPr>
            <a:spLocks noChangeAspect="1"/>
          </p:cNvSpPr>
          <p:nvPr/>
        </p:nvSpPr>
        <p:spPr>
          <a:xfrm>
            <a:off x="1060450" y="2778356"/>
            <a:ext cx="72000" cy="7200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a:spLocks noChangeAspect="1"/>
          </p:cNvSpPr>
          <p:nvPr/>
        </p:nvSpPr>
        <p:spPr>
          <a:xfrm>
            <a:off x="1856674" y="2061779"/>
            <a:ext cx="72000" cy="7200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a:spLocks noChangeAspect="1"/>
          </p:cNvSpPr>
          <p:nvPr/>
        </p:nvSpPr>
        <p:spPr>
          <a:xfrm>
            <a:off x="2899800" y="2214000"/>
            <a:ext cx="72000" cy="7200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a:spLocks noChangeAspect="1"/>
          </p:cNvSpPr>
          <p:nvPr/>
        </p:nvSpPr>
        <p:spPr>
          <a:xfrm>
            <a:off x="3890400" y="1905000"/>
            <a:ext cx="72000" cy="7200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a:spLocks noChangeAspect="1"/>
          </p:cNvSpPr>
          <p:nvPr/>
        </p:nvSpPr>
        <p:spPr>
          <a:xfrm>
            <a:off x="1066800" y="4419600"/>
            <a:ext cx="72000" cy="7200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a:spLocks noChangeAspect="1"/>
          </p:cNvSpPr>
          <p:nvPr/>
        </p:nvSpPr>
        <p:spPr>
          <a:xfrm>
            <a:off x="1863024" y="5181600"/>
            <a:ext cx="72000" cy="7200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a:spLocks noChangeAspect="1"/>
          </p:cNvSpPr>
          <p:nvPr/>
        </p:nvSpPr>
        <p:spPr>
          <a:xfrm>
            <a:off x="2906150" y="5566800"/>
            <a:ext cx="72000" cy="7200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a:spLocks noChangeAspect="1"/>
          </p:cNvSpPr>
          <p:nvPr/>
        </p:nvSpPr>
        <p:spPr>
          <a:xfrm>
            <a:off x="3896750" y="4464844"/>
            <a:ext cx="72000" cy="7200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a:stCxn id="24" idx="1"/>
            <a:endCxn id="31" idx="6"/>
          </p:cNvCxnSpPr>
          <p:nvPr/>
        </p:nvCxnSpPr>
        <p:spPr>
          <a:xfrm flipH="1">
            <a:off x="1132450" y="1057835"/>
            <a:ext cx="3748883" cy="1756521"/>
          </a:xfrm>
          <a:prstGeom prst="straightConnector1">
            <a:avLst/>
          </a:prstGeom>
          <a:ln w="25400" cmpd="sng">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endCxn id="35" idx="7"/>
          </p:cNvCxnSpPr>
          <p:nvPr/>
        </p:nvCxnSpPr>
        <p:spPr>
          <a:xfrm flipH="1">
            <a:off x="1918130" y="1057835"/>
            <a:ext cx="2963203" cy="1014488"/>
          </a:xfrm>
          <a:prstGeom prst="straightConnector1">
            <a:avLst/>
          </a:prstGeom>
          <a:ln w="25400" cmpd="sng">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24" idx="1"/>
            <a:endCxn id="36" idx="0"/>
          </p:cNvCxnSpPr>
          <p:nvPr/>
        </p:nvCxnSpPr>
        <p:spPr>
          <a:xfrm flipH="1">
            <a:off x="2935800" y="1057835"/>
            <a:ext cx="1945533" cy="1156165"/>
          </a:xfrm>
          <a:prstGeom prst="straightConnector1">
            <a:avLst/>
          </a:prstGeom>
          <a:ln w="25400" cmpd="sng">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24" idx="1"/>
            <a:endCxn id="37" idx="5"/>
          </p:cNvCxnSpPr>
          <p:nvPr/>
        </p:nvCxnSpPr>
        <p:spPr>
          <a:xfrm flipH="1">
            <a:off x="3951856" y="1057835"/>
            <a:ext cx="929477" cy="908621"/>
          </a:xfrm>
          <a:prstGeom prst="straightConnector1">
            <a:avLst/>
          </a:prstGeom>
          <a:ln w="25400" cmpd="sng">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24" idx="1"/>
            <a:endCxn id="38" idx="7"/>
          </p:cNvCxnSpPr>
          <p:nvPr/>
        </p:nvCxnSpPr>
        <p:spPr>
          <a:xfrm flipH="1">
            <a:off x="1128256" y="1057835"/>
            <a:ext cx="3753077" cy="3372309"/>
          </a:xfrm>
          <a:prstGeom prst="straightConnector1">
            <a:avLst/>
          </a:prstGeom>
          <a:ln w="25400" cmpd="sng">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24" idx="1"/>
          </p:cNvCxnSpPr>
          <p:nvPr/>
        </p:nvCxnSpPr>
        <p:spPr>
          <a:xfrm flipH="1">
            <a:off x="1935024" y="1057835"/>
            <a:ext cx="2946309" cy="4123765"/>
          </a:xfrm>
          <a:prstGeom prst="straightConnector1">
            <a:avLst/>
          </a:prstGeom>
          <a:ln w="25400" cmpd="sng">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24" idx="1"/>
          </p:cNvCxnSpPr>
          <p:nvPr/>
        </p:nvCxnSpPr>
        <p:spPr>
          <a:xfrm flipH="1">
            <a:off x="2978150" y="1057835"/>
            <a:ext cx="1903183" cy="4508965"/>
          </a:xfrm>
          <a:prstGeom prst="straightConnector1">
            <a:avLst/>
          </a:prstGeom>
          <a:ln w="25400" cmpd="sng">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24" idx="1"/>
          </p:cNvCxnSpPr>
          <p:nvPr/>
        </p:nvCxnSpPr>
        <p:spPr>
          <a:xfrm flipH="1">
            <a:off x="3962400" y="1057835"/>
            <a:ext cx="918933" cy="3397765"/>
          </a:xfrm>
          <a:prstGeom prst="straightConnector1">
            <a:avLst/>
          </a:prstGeom>
          <a:ln w="25400" cmpd="sng">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 name="Freeform 2"/>
          <p:cNvSpPr/>
          <p:nvPr/>
        </p:nvSpPr>
        <p:spPr>
          <a:xfrm>
            <a:off x="1092200" y="1905000"/>
            <a:ext cx="2882900" cy="901700"/>
          </a:xfrm>
          <a:custGeom>
            <a:avLst/>
            <a:gdLst>
              <a:gd name="connsiteX0" fmla="*/ 0 w 2882900"/>
              <a:gd name="connsiteY0" fmla="*/ 901700 h 901700"/>
              <a:gd name="connsiteX1" fmla="*/ 800100 w 2882900"/>
              <a:gd name="connsiteY1" fmla="*/ 165100 h 901700"/>
              <a:gd name="connsiteX2" fmla="*/ 1828800 w 2882900"/>
              <a:gd name="connsiteY2" fmla="*/ 342900 h 901700"/>
              <a:gd name="connsiteX3" fmla="*/ 2882900 w 2882900"/>
              <a:gd name="connsiteY3" fmla="*/ 0 h 901700"/>
            </a:gdLst>
            <a:ahLst/>
            <a:cxnLst>
              <a:cxn ang="0">
                <a:pos x="connsiteX0" y="connsiteY0"/>
              </a:cxn>
              <a:cxn ang="0">
                <a:pos x="connsiteX1" y="connsiteY1"/>
              </a:cxn>
              <a:cxn ang="0">
                <a:pos x="connsiteX2" y="connsiteY2"/>
              </a:cxn>
              <a:cxn ang="0">
                <a:pos x="connsiteX3" y="connsiteY3"/>
              </a:cxn>
            </a:cxnLst>
            <a:rect l="l" t="t" r="r" b="b"/>
            <a:pathLst>
              <a:path w="2882900" h="901700">
                <a:moveTo>
                  <a:pt x="0" y="901700"/>
                </a:moveTo>
                <a:cubicBezTo>
                  <a:pt x="247650" y="579966"/>
                  <a:pt x="495300" y="258233"/>
                  <a:pt x="800100" y="165100"/>
                </a:cubicBezTo>
                <a:cubicBezTo>
                  <a:pt x="1104900" y="71967"/>
                  <a:pt x="1481667" y="370417"/>
                  <a:pt x="1828800" y="342900"/>
                </a:cubicBezTo>
                <a:cubicBezTo>
                  <a:pt x="2175933" y="315383"/>
                  <a:pt x="2611967" y="133350"/>
                  <a:pt x="2882900" y="0"/>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1104900" y="4457700"/>
            <a:ext cx="2832100" cy="1169336"/>
          </a:xfrm>
          <a:custGeom>
            <a:avLst/>
            <a:gdLst>
              <a:gd name="connsiteX0" fmla="*/ 0 w 2832100"/>
              <a:gd name="connsiteY0" fmla="*/ 0 h 1169336"/>
              <a:gd name="connsiteX1" fmla="*/ 812800 w 2832100"/>
              <a:gd name="connsiteY1" fmla="*/ 762000 h 1169336"/>
              <a:gd name="connsiteX2" fmla="*/ 1841500 w 2832100"/>
              <a:gd name="connsiteY2" fmla="*/ 1143000 h 1169336"/>
              <a:gd name="connsiteX3" fmla="*/ 2832100 w 2832100"/>
              <a:gd name="connsiteY3" fmla="*/ 50800 h 1169336"/>
            </a:gdLst>
            <a:ahLst/>
            <a:cxnLst>
              <a:cxn ang="0">
                <a:pos x="connsiteX0" y="connsiteY0"/>
              </a:cxn>
              <a:cxn ang="0">
                <a:pos x="connsiteX1" y="connsiteY1"/>
              </a:cxn>
              <a:cxn ang="0">
                <a:pos x="connsiteX2" y="connsiteY2"/>
              </a:cxn>
              <a:cxn ang="0">
                <a:pos x="connsiteX3" y="connsiteY3"/>
              </a:cxn>
            </a:cxnLst>
            <a:rect l="l" t="t" r="r" b="b"/>
            <a:pathLst>
              <a:path w="2832100" h="1169336">
                <a:moveTo>
                  <a:pt x="0" y="0"/>
                </a:moveTo>
                <a:cubicBezTo>
                  <a:pt x="252941" y="285750"/>
                  <a:pt x="505883" y="571500"/>
                  <a:pt x="812800" y="762000"/>
                </a:cubicBezTo>
                <a:cubicBezTo>
                  <a:pt x="1119717" y="952500"/>
                  <a:pt x="1504950" y="1261533"/>
                  <a:pt x="1841500" y="1143000"/>
                </a:cubicBezTo>
                <a:cubicBezTo>
                  <a:pt x="2178050" y="1024467"/>
                  <a:pt x="2451100" y="232833"/>
                  <a:pt x="2832100" y="50800"/>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TextBox 49"/>
          <p:cNvSpPr txBox="1"/>
          <p:nvPr/>
        </p:nvSpPr>
        <p:spPr>
          <a:xfrm>
            <a:off x="4572000" y="3943290"/>
            <a:ext cx="2027671" cy="400110"/>
          </a:xfrm>
          <a:prstGeom prst="rect">
            <a:avLst/>
          </a:prstGeom>
          <a:solidFill>
            <a:schemeClr val="accent6">
              <a:lumMod val="40000"/>
              <a:lumOff val="60000"/>
            </a:schemeClr>
          </a:solidFill>
          <a:ln w="22225">
            <a:noFill/>
          </a:ln>
        </p:spPr>
        <p:txBody>
          <a:bodyPr wrap="none" rtlCol="0">
            <a:spAutoFit/>
          </a:bodyPr>
          <a:lstStyle/>
          <a:p>
            <a:r>
              <a:rPr lang="en-US" sz="2000" b="1" dirty="0" smtClean="0"/>
              <a:t>Direct kinematics</a:t>
            </a:r>
            <a:endParaRPr lang="en-US" sz="2000" b="1" dirty="0" smtClean="0"/>
          </a:p>
        </p:txBody>
      </p:sp>
      <p:cxnSp>
        <p:nvCxnSpPr>
          <p:cNvPr id="32" name="Straight Arrow Connector 31"/>
          <p:cNvCxnSpPr>
            <a:endCxn id="50" idx="1"/>
          </p:cNvCxnSpPr>
          <p:nvPr/>
        </p:nvCxnSpPr>
        <p:spPr>
          <a:xfrm>
            <a:off x="1524000" y="2330956"/>
            <a:ext cx="3048000" cy="1812389"/>
          </a:xfrm>
          <a:prstGeom prst="straightConnector1">
            <a:avLst/>
          </a:prstGeom>
          <a:ln w="38100" cmpd="sng">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1524000" y="4114800"/>
            <a:ext cx="3048000" cy="738690"/>
          </a:xfrm>
          <a:prstGeom prst="straightConnector1">
            <a:avLst/>
          </a:prstGeom>
          <a:ln w="38100" cmpd="sng">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5585835" y="1966456"/>
            <a:ext cx="376723" cy="1976834"/>
          </a:xfrm>
          <a:prstGeom prst="straightConnector1">
            <a:avLst/>
          </a:prstGeom>
          <a:ln w="38100" cmpd="sng">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50" idx="0"/>
          </p:cNvCxnSpPr>
          <p:nvPr/>
        </p:nvCxnSpPr>
        <p:spPr>
          <a:xfrm flipV="1">
            <a:off x="5585836" y="1966456"/>
            <a:ext cx="1601454" cy="1976834"/>
          </a:xfrm>
          <a:prstGeom prst="straightConnector1">
            <a:avLst/>
          </a:prstGeom>
          <a:ln w="38100" cmpd="sng">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7021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Joint-Space Scheme</a:t>
            </a:r>
          </a:p>
        </p:txBody>
      </p:sp>
      <p:sp>
        <p:nvSpPr>
          <p:cNvPr id="3" name="Content Placeholder 2"/>
          <p:cNvSpPr>
            <a:spLocks noGrp="1"/>
          </p:cNvSpPr>
          <p:nvPr>
            <p:ph idx="1"/>
          </p:nvPr>
        </p:nvSpPr>
        <p:spPr/>
        <p:txBody>
          <a:bodyPr/>
          <a:lstStyle/>
          <a:p>
            <a:pPr marL="0" indent="0">
              <a:buNone/>
            </a:pPr>
            <a:r>
              <a:rPr lang="en-US" dirty="0" smtClean="0"/>
              <a:t>Path functions:</a:t>
            </a:r>
          </a:p>
          <a:p>
            <a:pPr lvl="1"/>
            <a:r>
              <a:rPr lang="en-US" u="sng" dirty="0" smtClean="0">
                <a:solidFill>
                  <a:schemeClr val="accent2"/>
                </a:solidFill>
              </a:rPr>
              <a:t>Cubic polynomial: (P2P)</a:t>
            </a:r>
          </a:p>
          <a:p>
            <a:pPr marL="457200" lvl="1" indent="0">
              <a:buNone/>
            </a:pPr>
            <a:r>
              <a:rPr lang="en-US" dirty="0" smtClean="0"/>
              <a:t>The initial and final positions of the robot are known. (The robot is needed to move from an initial position to a final one).</a:t>
            </a:r>
          </a:p>
          <a:p>
            <a:pPr marL="457200" lvl="1" indent="0">
              <a:buNone/>
            </a:pPr>
            <a:endParaRPr lang="en-US" dirty="0"/>
          </a:p>
          <a:p>
            <a:pPr marL="457200" lvl="1" indent="0">
              <a:buNone/>
            </a:pPr>
            <a:endParaRPr lang="en-US" dirty="0" smtClean="0"/>
          </a:p>
          <a:p>
            <a:pPr marL="457200" lvl="1" indent="0">
              <a:buNone/>
            </a:pPr>
            <a:r>
              <a:rPr lang="en-US" dirty="0" smtClean="0"/>
              <a:t>And also the velocity at t = 0 and t = </a:t>
            </a:r>
            <a:r>
              <a:rPr lang="en-US" dirty="0" err="1" smtClean="0"/>
              <a:t>t</a:t>
            </a:r>
            <a:r>
              <a:rPr lang="en-US" i="1" baseline="-25000" dirty="0" err="1" smtClean="0"/>
              <a:t>f</a:t>
            </a:r>
            <a:r>
              <a:rPr lang="en-US" dirty="0" smtClean="0"/>
              <a:t>  (zero velocities)</a:t>
            </a:r>
          </a:p>
          <a:p>
            <a:pPr marL="457200" lvl="1" indent="0">
              <a:buNone/>
            </a:pPr>
            <a:r>
              <a:rPr lang="en-US" dirty="0" smtClean="0">
                <a:sym typeface="Wingdings" pitchFamily="2" charset="2"/>
              </a:rPr>
              <a:t> For each </a:t>
            </a:r>
            <a:r>
              <a:rPr lang="en-US" dirty="0" smtClean="0">
                <a:sym typeface="Symbol"/>
              </a:rPr>
              <a:t> </a:t>
            </a:r>
            <a:r>
              <a:rPr lang="en-US" dirty="0" smtClean="0">
                <a:sym typeface="Wingdings" pitchFamily="2" charset="2"/>
              </a:rPr>
              <a:t> 4 conditions  Cubic polynomial of 4 unknowns can be used.</a:t>
            </a:r>
          </a:p>
          <a:p>
            <a:pPr marL="457200" lvl="1" indent="0">
              <a:buNone/>
            </a:pPr>
            <a:endParaRPr lang="en-US" dirty="0" smtClean="0"/>
          </a:p>
          <a:p>
            <a:pPr marL="457200" lvl="1"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6F8557DD-BFF2-4343-BCF6-159C6C9081F9}" type="slidenum">
              <a:rPr lang="en-US" smtClean="0"/>
              <a:pPr/>
              <a:t>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50479001"/>
              </p:ext>
            </p:extLst>
          </p:nvPr>
        </p:nvGraphicFramePr>
        <p:xfrm>
          <a:off x="533400" y="2667000"/>
          <a:ext cx="3149600" cy="1016000"/>
        </p:xfrm>
        <a:graphic>
          <a:graphicData uri="http://schemas.openxmlformats.org/presentationml/2006/ole">
            <mc:AlternateContent xmlns:mc="http://schemas.openxmlformats.org/markup-compatibility/2006">
              <mc:Choice xmlns:v="urn:schemas-microsoft-com:vml" Requires="v">
                <p:oleObj spid="_x0000_s4104" name="Equation" r:id="rId4" imgW="3149280" imgH="1015920" progId="Equation.DSMT4">
                  <p:embed/>
                </p:oleObj>
              </mc:Choice>
              <mc:Fallback>
                <p:oleObj name="Equation" r:id="rId4" imgW="3149280" imgH="1015920" progId="Equation.DSMT4">
                  <p:embed/>
                  <p:pic>
                    <p:nvPicPr>
                      <p:cNvPr id="0" name="Object 8"/>
                      <p:cNvPicPr>
                        <a:picLocks noChangeAspect="1" noChangeArrowheads="1"/>
                      </p:cNvPicPr>
                      <p:nvPr/>
                    </p:nvPicPr>
                    <p:blipFill>
                      <a:blip r:embed="rId5"/>
                      <a:srcRect/>
                      <a:stretch>
                        <a:fillRect/>
                      </a:stretch>
                    </p:blipFill>
                    <p:spPr bwMode="auto">
                      <a:xfrm>
                        <a:off x="533400" y="2667000"/>
                        <a:ext cx="3149600" cy="1016000"/>
                      </a:xfrm>
                      <a:prstGeom prst="rect">
                        <a:avLst/>
                      </a:prstGeom>
                      <a:noFill/>
                      <a:ln>
                        <a:noFill/>
                      </a:ln>
                    </p:spPr>
                  </p:pic>
                </p:oleObj>
              </mc:Fallback>
            </mc:AlternateContent>
          </a:graphicData>
        </a:graphic>
      </p:graphicFrame>
      <p:sp>
        <p:nvSpPr>
          <p:cNvPr id="6" name="Right Brace 5"/>
          <p:cNvSpPr/>
          <p:nvPr/>
        </p:nvSpPr>
        <p:spPr>
          <a:xfrm>
            <a:off x="3657600" y="2743200"/>
            <a:ext cx="533400" cy="838200"/>
          </a:xfrm>
          <a:prstGeom prst="rightBrace">
            <a:avLst/>
          </a:prstGeom>
          <a:ln w="25400" cmpd="sng">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4191000" y="2971800"/>
            <a:ext cx="926792" cy="400110"/>
          </a:xfrm>
          <a:prstGeom prst="rect">
            <a:avLst/>
          </a:prstGeom>
          <a:solidFill>
            <a:schemeClr val="accent6">
              <a:lumMod val="40000"/>
              <a:lumOff val="60000"/>
            </a:schemeClr>
          </a:solidFill>
          <a:ln w="22225">
            <a:noFill/>
          </a:ln>
        </p:spPr>
        <p:txBody>
          <a:bodyPr wrap="none" rtlCol="0">
            <a:spAutoFit/>
          </a:bodyPr>
          <a:lstStyle/>
          <a:p>
            <a:r>
              <a:rPr lang="en-US" sz="2000" b="1" dirty="0" smtClean="0"/>
              <a:t>Known</a:t>
            </a:r>
            <a:endParaRPr lang="en-US" sz="2000" b="1" dirty="0" smtClean="0"/>
          </a:p>
        </p:txBody>
      </p:sp>
      <p:graphicFrame>
        <p:nvGraphicFramePr>
          <p:cNvPr id="8" name="Object 7"/>
          <p:cNvGraphicFramePr>
            <a:graphicFrameLocks noChangeAspect="1"/>
          </p:cNvGraphicFramePr>
          <p:nvPr>
            <p:extLst>
              <p:ext uri="{D42A27DB-BD31-4B8C-83A1-F6EECF244321}">
                <p14:modId xmlns:p14="http://schemas.microsoft.com/office/powerpoint/2010/main" val="945485903"/>
              </p:ext>
            </p:extLst>
          </p:nvPr>
        </p:nvGraphicFramePr>
        <p:xfrm>
          <a:off x="635000" y="4953000"/>
          <a:ext cx="7797800" cy="965200"/>
        </p:xfrm>
        <a:graphic>
          <a:graphicData uri="http://schemas.openxmlformats.org/presentationml/2006/ole">
            <mc:AlternateContent xmlns:mc="http://schemas.openxmlformats.org/markup-compatibility/2006">
              <mc:Choice xmlns:v="urn:schemas-microsoft-com:vml" Requires="v">
                <p:oleObj spid="_x0000_s4105" name="Equation" r:id="rId6" imgW="7797600" imgH="965160" progId="Equation.DSMT4">
                  <p:embed/>
                </p:oleObj>
              </mc:Choice>
              <mc:Fallback>
                <p:oleObj name="Equation" r:id="rId6" imgW="7797600" imgH="965160" progId="Equation.DSMT4">
                  <p:embed/>
                  <p:pic>
                    <p:nvPicPr>
                      <p:cNvPr id="0" name=""/>
                      <p:cNvPicPr>
                        <a:picLocks noChangeAspect="1" noChangeArrowheads="1"/>
                      </p:cNvPicPr>
                      <p:nvPr/>
                    </p:nvPicPr>
                    <p:blipFill>
                      <a:blip r:embed="rId7"/>
                      <a:srcRect/>
                      <a:stretch>
                        <a:fillRect/>
                      </a:stretch>
                    </p:blipFill>
                    <p:spPr bwMode="auto">
                      <a:xfrm>
                        <a:off x="635000" y="4953000"/>
                        <a:ext cx="7797800" cy="9652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157689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cmpd="sng">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ln w="22225">
          <a:noFill/>
        </a:ln>
      </a:spPr>
      <a:bodyPr wrap="none" rtlCol="0">
        <a:spAutoFit/>
      </a:bodyPr>
      <a:lstStyle>
        <a:defPPr>
          <a:defRPr sz="20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2676</TotalTime>
  <Words>526</Words>
  <Application>Microsoft Office PowerPoint</Application>
  <PresentationFormat>On-screen Show (4:3)</PresentationFormat>
  <Paragraphs>111</Paragraphs>
  <Slides>11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vt:lpstr>
      <vt:lpstr>Symbol</vt:lpstr>
      <vt:lpstr>Calibri</vt:lpstr>
      <vt:lpstr>Wingdings</vt:lpstr>
      <vt:lpstr>Amienne</vt:lpstr>
      <vt:lpstr>Master1</vt:lpstr>
      <vt:lpstr>MathType 6.0 Equation</vt:lpstr>
      <vt:lpstr>Outline:</vt:lpstr>
      <vt:lpstr>Introduction </vt:lpstr>
      <vt:lpstr>General Considerations</vt:lpstr>
      <vt:lpstr>General Considerations</vt:lpstr>
      <vt:lpstr>Joint-Space Scheme</vt:lpstr>
      <vt:lpstr>Joint-Space Scheme</vt:lpstr>
      <vt:lpstr>Joint-Space Scheme</vt:lpstr>
      <vt:lpstr>Joint-Space Scheme</vt:lpstr>
      <vt:lpstr>Joint-Space Scheme</vt:lpstr>
      <vt:lpstr>Joint-Space Scheme</vt:lpstr>
      <vt:lpstr>Joint-Space Scheme</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Nidal</dc:creator>
  <cp:lastModifiedBy>Nidal</cp:lastModifiedBy>
  <cp:revision>381</cp:revision>
  <dcterms:created xsi:type="dcterms:W3CDTF">2012-09-01T14:22:39Z</dcterms:created>
  <dcterms:modified xsi:type="dcterms:W3CDTF">2012-12-15T19:18:25Z</dcterms:modified>
</cp:coreProperties>
</file>